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3" r:id="rId3"/>
    <p:sldId id="258" r:id="rId4"/>
    <p:sldId id="275" r:id="rId5"/>
    <p:sldId id="259" r:id="rId6"/>
    <p:sldId id="276" r:id="rId7"/>
    <p:sldId id="274" r:id="rId8"/>
    <p:sldId id="294" r:id="rId9"/>
    <p:sldId id="277" r:id="rId10"/>
    <p:sldId id="265" r:id="rId11"/>
    <p:sldId id="257" r:id="rId12"/>
    <p:sldId id="266" r:id="rId13"/>
    <p:sldId id="263" r:id="rId14"/>
    <p:sldId id="260" r:id="rId15"/>
    <p:sldId id="268" r:id="rId16"/>
    <p:sldId id="271" r:id="rId17"/>
    <p:sldId id="278" r:id="rId18"/>
    <p:sldId id="281" r:id="rId19"/>
    <p:sldId id="280" r:id="rId20"/>
    <p:sldId id="279" r:id="rId21"/>
    <p:sldId id="282" r:id="rId22"/>
    <p:sldId id="269" r:id="rId23"/>
    <p:sldId id="283" r:id="rId24"/>
    <p:sldId id="286" r:id="rId25"/>
    <p:sldId id="287" r:id="rId26"/>
    <p:sldId id="288" r:id="rId27"/>
    <p:sldId id="290" r:id="rId28"/>
    <p:sldId id="291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D82B-40BE-4F3D-B480-15434A1D2B6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F55A5C6-1C27-4E1A-91DA-9E398784857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Етіопатогенетична спрямованість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A0E695AF-D868-4E13-9390-2B0A14BC3067}" type="parTrans" cxnId="{68D73F07-0CF7-45AB-96D4-5AC185D1F19C}">
      <dgm:prSet/>
      <dgm:spPr/>
      <dgm:t>
        <a:bodyPr/>
        <a:lstStyle/>
        <a:p>
          <a:endParaRPr lang="ru-RU"/>
        </a:p>
      </dgm:t>
    </dgm:pt>
    <dgm:pt modelId="{ABFBB7F7-92D5-4322-A301-4388AC36C848}" type="sibTrans" cxnId="{68D73F07-0CF7-45AB-96D4-5AC185D1F19C}">
      <dgm:prSet/>
      <dgm:spPr/>
      <dgm:t>
        <a:bodyPr/>
        <a:lstStyle/>
        <a:p>
          <a:endParaRPr lang="ru-RU"/>
        </a:p>
      </dgm:t>
    </dgm:pt>
    <dgm:pt modelId="{058D2EEC-05C5-4692-BDEB-4172FC1B7C2A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Комплексність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7431A3BE-A43C-4686-815A-77125061F9D4}" type="parTrans" cxnId="{E888935A-54B6-4CE5-BE86-CB953E592554}">
      <dgm:prSet/>
      <dgm:spPr/>
      <dgm:t>
        <a:bodyPr/>
        <a:lstStyle/>
        <a:p>
          <a:endParaRPr lang="ru-RU"/>
        </a:p>
      </dgm:t>
    </dgm:pt>
    <dgm:pt modelId="{F674DC8B-4FE4-47DA-BE9A-6D7F26A126BF}" type="sibTrans" cxnId="{E888935A-54B6-4CE5-BE86-CB953E592554}">
      <dgm:prSet/>
      <dgm:spPr/>
      <dgm:t>
        <a:bodyPr/>
        <a:lstStyle/>
        <a:p>
          <a:endParaRPr lang="ru-RU"/>
        </a:p>
      </dgm:t>
    </dgm:pt>
    <dgm:pt modelId="{95942DAF-6D21-4ADC-B683-D1DB01F5C54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Диференційованість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FDF0FAA6-8F14-47DA-A3C9-DA20A577C964}" type="parTrans" cxnId="{7C94FF73-229D-4F8A-8FCE-879CD149A241}">
      <dgm:prSet/>
      <dgm:spPr/>
      <dgm:t>
        <a:bodyPr/>
        <a:lstStyle/>
        <a:p>
          <a:endParaRPr lang="ru-RU"/>
        </a:p>
      </dgm:t>
    </dgm:pt>
    <dgm:pt modelId="{6F035B87-A472-442E-A5E2-CF77F16B4319}" type="sibTrans" cxnId="{7C94FF73-229D-4F8A-8FCE-879CD149A241}">
      <dgm:prSet/>
      <dgm:spPr/>
      <dgm:t>
        <a:bodyPr/>
        <a:lstStyle/>
        <a:p>
          <a:endParaRPr lang="ru-RU"/>
        </a:p>
      </dgm:t>
    </dgm:pt>
    <dgm:pt modelId="{61847005-B895-4563-BE89-77C2D855E7EB}">
      <dgm:prSet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Тривалість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 smtClean="0"/>
        </a:p>
      </dgm:t>
    </dgm:pt>
    <dgm:pt modelId="{1EAF0482-8E09-4B1F-A342-89DFFFC2FEAB}" type="parTrans" cxnId="{3DFFB6D9-7AE3-4C4D-BE64-029AC7623654}">
      <dgm:prSet/>
      <dgm:spPr/>
      <dgm:t>
        <a:bodyPr/>
        <a:lstStyle/>
        <a:p>
          <a:endParaRPr lang="ru-RU"/>
        </a:p>
      </dgm:t>
    </dgm:pt>
    <dgm:pt modelId="{866E1D9F-7F11-4B81-AF6D-03349E259BA7}" type="sibTrans" cxnId="{3DFFB6D9-7AE3-4C4D-BE64-029AC7623654}">
      <dgm:prSet/>
      <dgm:spPr/>
      <dgm:t>
        <a:bodyPr/>
        <a:lstStyle/>
        <a:p>
          <a:endParaRPr lang="ru-RU"/>
        </a:p>
      </dgm:t>
    </dgm:pt>
    <dgm:pt modelId="{B16DBC9B-3335-4C98-A8F2-164C5FC1F45B}">
      <dgm:prSet custT="1"/>
      <dgm:spPr/>
      <dgm:t>
        <a:bodyPr/>
        <a:lstStyle/>
        <a:p>
          <a:endParaRPr lang="uk-UA" sz="2000" b="1" i="1" dirty="0" smtClean="0">
            <a:solidFill>
              <a:schemeClr val="bg2"/>
            </a:solidFill>
            <a:latin typeface="Arial" pitchFamily="34" charset="0"/>
          </a:endParaRP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Систематичність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 smtClean="0"/>
        </a:p>
        <a:p>
          <a:endParaRPr lang="ru-RU" sz="2000" dirty="0"/>
        </a:p>
      </dgm:t>
    </dgm:pt>
    <dgm:pt modelId="{D755CDAE-820D-49FA-ACF6-8E3BABAA0601}" type="parTrans" cxnId="{7655F5D3-1B26-46C8-8228-246FB45E7FF7}">
      <dgm:prSet/>
      <dgm:spPr/>
      <dgm:t>
        <a:bodyPr/>
        <a:lstStyle/>
        <a:p>
          <a:endParaRPr lang="ru-RU"/>
        </a:p>
      </dgm:t>
    </dgm:pt>
    <dgm:pt modelId="{4B14AB55-F2BA-46C4-81A5-A13E3A377636}" type="sibTrans" cxnId="{7655F5D3-1B26-46C8-8228-246FB45E7FF7}">
      <dgm:prSet/>
      <dgm:spPr/>
      <dgm:t>
        <a:bodyPr/>
        <a:lstStyle/>
        <a:p>
          <a:endParaRPr lang="ru-RU"/>
        </a:p>
      </dgm:t>
    </dgm:pt>
    <dgm:pt modelId="{30982A25-B109-4A66-88C1-0F44FE62B4F4}" type="pres">
      <dgm:prSet presAssocID="{76B0D82B-40BE-4F3D-B480-15434A1D2B65}" presName="compositeShape" presStyleCnt="0">
        <dgm:presLayoutVars>
          <dgm:dir/>
          <dgm:resizeHandles/>
        </dgm:presLayoutVars>
      </dgm:prSet>
      <dgm:spPr/>
    </dgm:pt>
    <dgm:pt modelId="{761765EA-278F-4DAC-A208-7FBD8BC89813}" type="pres">
      <dgm:prSet presAssocID="{76B0D82B-40BE-4F3D-B480-15434A1D2B65}" presName="pyramid" presStyleLbl="node1" presStyleIdx="0" presStyleCnt="1"/>
      <dgm:spPr/>
    </dgm:pt>
    <dgm:pt modelId="{5E14FC1D-9BE0-41A1-A1FC-A96DEEE7C130}" type="pres">
      <dgm:prSet presAssocID="{76B0D82B-40BE-4F3D-B480-15434A1D2B65}" presName="theList" presStyleCnt="0"/>
      <dgm:spPr/>
    </dgm:pt>
    <dgm:pt modelId="{9D2C3EFB-9BAD-43D4-AD3F-E0AD4472A7DC}" type="pres">
      <dgm:prSet presAssocID="{BF55A5C6-1C27-4E1A-91DA-9E3987848572}" presName="aNode" presStyleLbl="fgAcc1" presStyleIdx="0" presStyleCnt="5" custScaleX="18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E8B7F-81F5-4CC9-8E6A-D5C4269FB73E}" type="pres">
      <dgm:prSet presAssocID="{BF55A5C6-1C27-4E1A-91DA-9E3987848572}" presName="aSpace" presStyleCnt="0"/>
      <dgm:spPr/>
    </dgm:pt>
    <dgm:pt modelId="{9C751B8C-F813-4494-A906-727E8D6AB63E}" type="pres">
      <dgm:prSet presAssocID="{058D2EEC-05C5-4692-BDEB-4172FC1B7C2A}" presName="aNode" presStyleLbl="fgAcc1" presStyleIdx="1" presStyleCnt="5" custScaleX="16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DC91-D539-43D8-8153-13BEA003EE71}" type="pres">
      <dgm:prSet presAssocID="{058D2EEC-05C5-4692-BDEB-4172FC1B7C2A}" presName="aSpace" presStyleCnt="0"/>
      <dgm:spPr/>
    </dgm:pt>
    <dgm:pt modelId="{54CBC90C-D88F-43B1-8298-BDADA98FA6F0}" type="pres">
      <dgm:prSet presAssocID="{95942DAF-6D21-4ADC-B683-D1DB01F5C542}" presName="aNode" presStyleLbl="fgAcc1" presStyleIdx="2" presStyleCnt="5" custScaleX="153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9343-C63B-4752-BC12-93282626D534}" type="pres">
      <dgm:prSet presAssocID="{95942DAF-6D21-4ADC-B683-D1DB01F5C542}" presName="aSpace" presStyleCnt="0"/>
      <dgm:spPr/>
    </dgm:pt>
    <dgm:pt modelId="{BEF850B2-E469-4B07-B0DA-D5B207245E71}" type="pres">
      <dgm:prSet presAssocID="{61847005-B895-4563-BE89-77C2D855E7EB}" presName="aNode" presStyleLbl="fgAcc1" presStyleIdx="3" presStyleCnt="5" custScaleX="13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F105-6AC4-4594-8721-83EB8489534A}" type="pres">
      <dgm:prSet presAssocID="{61847005-B895-4563-BE89-77C2D855E7EB}" presName="aSpace" presStyleCnt="0"/>
      <dgm:spPr/>
    </dgm:pt>
    <dgm:pt modelId="{4E854790-E8BE-4A4A-B289-DD49D6B177CA}" type="pres">
      <dgm:prSet presAssocID="{B16DBC9B-3335-4C98-A8F2-164C5FC1F45B}" presName="aNode" presStyleLbl="fgAcc1" presStyleIdx="4" presStyleCnt="5" custScaleX="115870" custLinFactNeighborX="564" custLinFactNeighborY="5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4A74-D09C-4D15-B2D4-C749ADADF5AD}" type="pres">
      <dgm:prSet presAssocID="{B16DBC9B-3335-4C98-A8F2-164C5FC1F45B}" presName="aSpace" presStyleCnt="0"/>
      <dgm:spPr/>
    </dgm:pt>
  </dgm:ptLst>
  <dgm:cxnLst>
    <dgm:cxn modelId="{2076C912-2E70-4EF6-A766-94D07513AF8A}" type="presOf" srcId="{61847005-B895-4563-BE89-77C2D855E7EB}" destId="{BEF850B2-E469-4B07-B0DA-D5B207245E71}" srcOrd="0" destOrd="0" presId="urn:microsoft.com/office/officeart/2005/8/layout/pyramid2"/>
    <dgm:cxn modelId="{7655F5D3-1B26-46C8-8228-246FB45E7FF7}" srcId="{76B0D82B-40BE-4F3D-B480-15434A1D2B65}" destId="{B16DBC9B-3335-4C98-A8F2-164C5FC1F45B}" srcOrd="4" destOrd="0" parTransId="{D755CDAE-820D-49FA-ACF6-8E3BABAA0601}" sibTransId="{4B14AB55-F2BA-46C4-81A5-A13E3A377636}"/>
    <dgm:cxn modelId="{7C94FF73-229D-4F8A-8FCE-879CD149A241}" srcId="{76B0D82B-40BE-4F3D-B480-15434A1D2B65}" destId="{95942DAF-6D21-4ADC-B683-D1DB01F5C542}" srcOrd="2" destOrd="0" parTransId="{FDF0FAA6-8F14-47DA-A3C9-DA20A577C964}" sibTransId="{6F035B87-A472-442E-A5E2-CF77F16B4319}"/>
    <dgm:cxn modelId="{6BCD8A78-4F1D-4300-9B8C-9AEF575A0775}" type="presOf" srcId="{95942DAF-6D21-4ADC-B683-D1DB01F5C542}" destId="{54CBC90C-D88F-43B1-8298-BDADA98FA6F0}" srcOrd="0" destOrd="0" presId="urn:microsoft.com/office/officeart/2005/8/layout/pyramid2"/>
    <dgm:cxn modelId="{41BC0C22-9B3F-450B-942A-BE198DFF36C1}" type="presOf" srcId="{B16DBC9B-3335-4C98-A8F2-164C5FC1F45B}" destId="{4E854790-E8BE-4A4A-B289-DD49D6B177CA}" srcOrd="0" destOrd="0" presId="urn:microsoft.com/office/officeart/2005/8/layout/pyramid2"/>
    <dgm:cxn modelId="{499CB1AD-D0E0-4D2C-8DD9-464C890C5190}" type="presOf" srcId="{058D2EEC-05C5-4692-BDEB-4172FC1B7C2A}" destId="{9C751B8C-F813-4494-A906-727E8D6AB63E}" srcOrd="0" destOrd="0" presId="urn:microsoft.com/office/officeart/2005/8/layout/pyramid2"/>
    <dgm:cxn modelId="{E888935A-54B6-4CE5-BE86-CB953E592554}" srcId="{76B0D82B-40BE-4F3D-B480-15434A1D2B65}" destId="{058D2EEC-05C5-4692-BDEB-4172FC1B7C2A}" srcOrd="1" destOrd="0" parTransId="{7431A3BE-A43C-4686-815A-77125061F9D4}" sibTransId="{F674DC8B-4FE4-47DA-BE9A-6D7F26A126BF}"/>
    <dgm:cxn modelId="{B53F4FB9-E1C0-491F-A399-056B342F26C6}" type="presOf" srcId="{BF55A5C6-1C27-4E1A-91DA-9E3987848572}" destId="{9D2C3EFB-9BAD-43D4-AD3F-E0AD4472A7DC}" srcOrd="0" destOrd="0" presId="urn:microsoft.com/office/officeart/2005/8/layout/pyramid2"/>
    <dgm:cxn modelId="{68D73F07-0CF7-45AB-96D4-5AC185D1F19C}" srcId="{76B0D82B-40BE-4F3D-B480-15434A1D2B65}" destId="{BF55A5C6-1C27-4E1A-91DA-9E3987848572}" srcOrd="0" destOrd="0" parTransId="{A0E695AF-D868-4E13-9390-2B0A14BC3067}" sibTransId="{ABFBB7F7-92D5-4322-A301-4388AC36C848}"/>
    <dgm:cxn modelId="{51988021-144D-48A9-8494-C7CA85596AFC}" type="presOf" srcId="{76B0D82B-40BE-4F3D-B480-15434A1D2B65}" destId="{30982A25-B109-4A66-88C1-0F44FE62B4F4}" srcOrd="0" destOrd="0" presId="urn:microsoft.com/office/officeart/2005/8/layout/pyramid2"/>
    <dgm:cxn modelId="{3DFFB6D9-7AE3-4C4D-BE64-029AC7623654}" srcId="{76B0D82B-40BE-4F3D-B480-15434A1D2B65}" destId="{61847005-B895-4563-BE89-77C2D855E7EB}" srcOrd="3" destOrd="0" parTransId="{1EAF0482-8E09-4B1F-A342-89DFFFC2FEAB}" sibTransId="{866E1D9F-7F11-4B81-AF6D-03349E259BA7}"/>
    <dgm:cxn modelId="{CB2DE51B-D985-4CF5-B24A-EC5C46997F78}" type="presParOf" srcId="{30982A25-B109-4A66-88C1-0F44FE62B4F4}" destId="{761765EA-278F-4DAC-A208-7FBD8BC89813}" srcOrd="0" destOrd="0" presId="urn:microsoft.com/office/officeart/2005/8/layout/pyramid2"/>
    <dgm:cxn modelId="{99742466-262A-4261-92B7-FF82DDE5A33D}" type="presParOf" srcId="{30982A25-B109-4A66-88C1-0F44FE62B4F4}" destId="{5E14FC1D-9BE0-41A1-A1FC-A96DEEE7C130}" srcOrd="1" destOrd="0" presId="urn:microsoft.com/office/officeart/2005/8/layout/pyramid2"/>
    <dgm:cxn modelId="{F5A481AE-40D0-471E-80E0-3E45F92F7FF8}" type="presParOf" srcId="{5E14FC1D-9BE0-41A1-A1FC-A96DEEE7C130}" destId="{9D2C3EFB-9BAD-43D4-AD3F-E0AD4472A7DC}" srcOrd="0" destOrd="0" presId="urn:microsoft.com/office/officeart/2005/8/layout/pyramid2"/>
    <dgm:cxn modelId="{1F636261-C6ED-48B6-A82A-63F99A97FA9D}" type="presParOf" srcId="{5E14FC1D-9BE0-41A1-A1FC-A96DEEE7C130}" destId="{FE1E8B7F-81F5-4CC9-8E6A-D5C4269FB73E}" srcOrd="1" destOrd="0" presId="urn:microsoft.com/office/officeart/2005/8/layout/pyramid2"/>
    <dgm:cxn modelId="{C7727B3E-CB90-4B9B-81DF-3B84D03E6CAF}" type="presParOf" srcId="{5E14FC1D-9BE0-41A1-A1FC-A96DEEE7C130}" destId="{9C751B8C-F813-4494-A906-727E8D6AB63E}" srcOrd="2" destOrd="0" presId="urn:microsoft.com/office/officeart/2005/8/layout/pyramid2"/>
    <dgm:cxn modelId="{3E8D679F-E282-48CE-986E-516DA54BE25C}" type="presParOf" srcId="{5E14FC1D-9BE0-41A1-A1FC-A96DEEE7C130}" destId="{6306DC91-D539-43D8-8153-13BEA003EE71}" srcOrd="3" destOrd="0" presId="urn:microsoft.com/office/officeart/2005/8/layout/pyramid2"/>
    <dgm:cxn modelId="{4DC3BD38-C6F5-42F7-AF32-1577EDDEF01D}" type="presParOf" srcId="{5E14FC1D-9BE0-41A1-A1FC-A96DEEE7C130}" destId="{54CBC90C-D88F-43B1-8298-BDADA98FA6F0}" srcOrd="4" destOrd="0" presId="urn:microsoft.com/office/officeart/2005/8/layout/pyramid2"/>
    <dgm:cxn modelId="{27045453-F355-4CA1-AA3C-5742CF6F94C7}" type="presParOf" srcId="{5E14FC1D-9BE0-41A1-A1FC-A96DEEE7C130}" destId="{5AC89343-C63B-4752-BC12-93282626D534}" srcOrd="5" destOrd="0" presId="urn:microsoft.com/office/officeart/2005/8/layout/pyramid2"/>
    <dgm:cxn modelId="{3C9DA69C-645B-46A5-8EF2-C72A86C8565A}" type="presParOf" srcId="{5E14FC1D-9BE0-41A1-A1FC-A96DEEE7C130}" destId="{BEF850B2-E469-4B07-B0DA-D5B207245E71}" srcOrd="6" destOrd="0" presId="urn:microsoft.com/office/officeart/2005/8/layout/pyramid2"/>
    <dgm:cxn modelId="{4153442D-CE0B-4800-8DA7-67BB9A6C0DCA}" type="presParOf" srcId="{5E14FC1D-9BE0-41A1-A1FC-A96DEEE7C130}" destId="{3258F105-6AC4-4594-8721-83EB8489534A}" srcOrd="7" destOrd="0" presId="urn:microsoft.com/office/officeart/2005/8/layout/pyramid2"/>
    <dgm:cxn modelId="{A0AA38E7-BA93-4343-B907-C28AE6844466}" type="presParOf" srcId="{5E14FC1D-9BE0-41A1-A1FC-A96DEEE7C130}" destId="{4E854790-E8BE-4A4A-B289-DD49D6B177CA}" srcOrd="8" destOrd="0" presId="urn:microsoft.com/office/officeart/2005/8/layout/pyramid2"/>
    <dgm:cxn modelId="{9A0A5405-DE34-4A47-9D5D-813D4CEEC4EA}" type="presParOf" srcId="{5E14FC1D-9BE0-41A1-A1FC-A96DEEE7C130}" destId="{EA7B4A74-D09C-4D15-B2D4-C749ADADF5A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CCBB1-5BED-4B81-B510-4FF451DCC0D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92BFF-3EC8-4898-8B00-8522F60869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>
              <a:solidFill>
                <a:schemeClr val="bg2"/>
              </a:solidFill>
            </a:rPr>
            <a:t>Етапи ЛФК 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4D593E-E391-49E1-80D6-7D26837E9D13}" type="parTrans" cxnId="{BF8B38A4-885E-48FA-9016-350A3579ECDE}">
      <dgm:prSet/>
      <dgm:spPr/>
      <dgm:t>
        <a:bodyPr/>
        <a:lstStyle/>
        <a:p>
          <a:endParaRPr lang="ru-RU"/>
        </a:p>
      </dgm:t>
    </dgm:pt>
    <dgm:pt modelId="{232A4E59-03AB-4C10-BF3F-72F6A31F7CDE}" type="sibTrans" cxnId="{BF8B38A4-885E-48FA-9016-350A3579ECDE}">
      <dgm:prSet/>
      <dgm:spPr/>
      <dgm:t>
        <a:bodyPr/>
        <a:lstStyle/>
        <a:p>
          <a:endParaRPr lang="ru-RU"/>
        </a:p>
      </dgm:t>
    </dgm:pt>
    <dgm:pt modelId="{5E221362-6FF5-4150-8BBC-D3170F1A358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/>
              </a:solidFill>
            </a:rPr>
            <a:t>лікарняний</a:t>
          </a:r>
          <a:endParaRPr lang="ru-RU" sz="2400" b="1" dirty="0">
            <a:solidFill>
              <a:schemeClr val="bg2"/>
            </a:solidFill>
          </a:endParaRPr>
        </a:p>
      </dgm:t>
    </dgm:pt>
    <dgm:pt modelId="{1A90C5DC-A068-4439-B321-C2C870801DC3}" type="parTrans" cxnId="{5B59A3E5-EF83-4582-A506-9B1C12E57801}">
      <dgm:prSet/>
      <dgm:spPr/>
      <dgm:t>
        <a:bodyPr/>
        <a:lstStyle/>
        <a:p>
          <a:endParaRPr lang="ru-RU"/>
        </a:p>
      </dgm:t>
    </dgm:pt>
    <dgm:pt modelId="{76CDEC6B-0D2F-4F59-9D2E-25156F34534F}" type="sibTrans" cxnId="{5B59A3E5-EF83-4582-A506-9B1C12E57801}">
      <dgm:prSet/>
      <dgm:spPr/>
      <dgm:t>
        <a:bodyPr/>
        <a:lstStyle/>
        <a:p>
          <a:endParaRPr lang="ru-RU"/>
        </a:p>
      </dgm:t>
    </dgm:pt>
    <dgm:pt modelId="{F962A924-3CF1-4F17-92FE-825158C1435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2"/>
              </a:solidFill>
            </a:rPr>
            <a:t>щадний режим </a:t>
          </a:r>
        </a:p>
        <a:p>
          <a:r>
            <a:rPr lang="uk-UA" sz="2000" b="1" dirty="0" smtClean="0">
              <a:solidFill>
                <a:schemeClr val="bg2"/>
              </a:solidFill>
            </a:rPr>
            <a:t>(у гострому періоді) </a:t>
          </a:r>
          <a:endParaRPr lang="ru-RU" sz="2000" b="1" dirty="0">
            <a:solidFill>
              <a:schemeClr val="bg2"/>
            </a:solidFill>
          </a:endParaRPr>
        </a:p>
      </dgm:t>
    </dgm:pt>
    <dgm:pt modelId="{0EA62704-EB69-4ECC-A935-06A24640D8C1}" type="parTrans" cxnId="{F197F7C4-BFE6-482F-BB5F-FED0519304B7}">
      <dgm:prSet/>
      <dgm:spPr/>
      <dgm:t>
        <a:bodyPr/>
        <a:lstStyle/>
        <a:p>
          <a:endParaRPr lang="ru-RU"/>
        </a:p>
      </dgm:t>
    </dgm:pt>
    <dgm:pt modelId="{E5779B21-3CCC-4277-B688-55D422447A35}" type="sibTrans" cxnId="{F197F7C4-BFE6-482F-BB5F-FED0519304B7}">
      <dgm:prSet/>
      <dgm:spPr/>
      <dgm:t>
        <a:bodyPr/>
        <a:lstStyle/>
        <a:p>
          <a:endParaRPr lang="ru-RU"/>
        </a:p>
      </dgm:t>
    </dgm:pt>
    <dgm:pt modelId="{121709F0-EB05-4305-B639-17D8694B9C1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2"/>
              </a:solidFill>
            </a:rPr>
            <a:t>лікувально-тренуючий </a:t>
          </a:r>
        </a:p>
        <a:p>
          <a:r>
            <a:rPr lang="uk-UA" sz="2000" b="1" dirty="0" smtClean="0">
              <a:solidFill>
                <a:schemeClr val="bg2"/>
              </a:solidFill>
            </a:rPr>
            <a:t>(у підгострому періоді) </a:t>
          </a:r>
          <a:endParaRPr lang="ru-RU" sz="2000" b="1" dirty="0">
            <a:solidFill>
              <a:schemeClr val="bg2"/>
            </a:solidFill>
          </a:endParaRPr>
        </a:p>
      </dgm:t>
    </dgm:pt>
    <dgm:pt modelId="{BE0E7624-8F66-4DF2-8E7A-C3CBADC3A7AC}" type="parTrans" cxnId="{471A1196-CF73-4D51-A93D-5F50F965EE61}">
      <dgm:prSet/>
      <dgm:spPr/>
      <dgm:t>
        <a:bodyPr/>
        <a:lstStyle/>
        <a:p>
          <a:endParaRPr lang="ru-RU"/>
        </a:p>
      </dgm:t>
    </dgm:pt>
    <dgm:pt modelId="{D284012A-E5FD-45F7-92F6-15999FBCA7DE}" type="sibTrans" cxnId="{471A1196-CF73-4D51-A93D-5F50F965EE61}">
      <dgm:prSet/>
      <dgm:spPr/>
      <dgm:t>
        <a:bodyPr/>
        <a:lstStyle/>
        <a:p>
          <a:endParaRPr lang="ru-RU"/>
        </a:p>
      </dgm:t>
    </dgm:pt>
    <dgm:pt modelId="{9D4D7AFB-BC29-4BD1-BB4F-312963DB9BF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/>
              </a:solidFill>
            </a:rPr>
            <a:t>післялікарняний</a:t>
          </a:r>
          <a:endParaRPr lang="ru-RU" sz="2400" b="1" dirty="0">
            <a:solidFill>
              <a:schemeClr val="bg2"/>
            </a:solidFill>
          </a:endParaRPr>
        </a:p>
      </dgm:t>
    </dgm:pt>
    <dgm:pt modelId="{A3A33DF7-1FA6-4D89-A8DC-C85D0D39482A}" type="parTrans" cxnId="{46ACD144-E532-4B9D-BDB0-D9D9EB38A5A9}">
      <dgm:prSet/>
      <dgm:spPr/>
      <dgm:t>
        <a:bodyPr/>
        <a:lstStyle/>
        <a:p>
          <a:endParaRPr lang="ru-RU"/>
        </a:p>
      </dgm:t>
    </dgm:pt>
    <dgm:pt modelId="{119F1F49-C5EF-4FBD-AE25-F3FACDACFF8C}" type="sibTrans" cxnId="{46ACD144-E532-4B9D-BDB0-D9D9EB38A5A9}">
      <dgm:prSet/>
      <dgm:spPr/>
      <dgm:t>
        <a:bodyPr/>
        <a:lstStyle/>
        <a:p>
          <a:endParaRPr lang="ru-RU"/>
        </a:p>
      </dgm:t>
    </dgm:pt>
    <dgm:pt modelId="{329031C8-B00E-4593-882E-41C716800A6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dirty="0" smtClean="0">
            <a:solidFill>
              <a:schemeClr val="bg2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chemeClr val="bg2"/>
              </a:solidFill>
            </a:rPr>
            <a:t>тренуючий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chemeClr val="bg2"/>
              </a:solidFill>
            </a:rPr>
            <a:t>(у періоді неповної ремісії)</a:t>
          </a:r>
          <a:endParaRPr lang="ru-RU" sz="2000" b="1" dirty="0" smtClean="0">
            <a:solidFill>
              <a:schemeClr val="bg2"/>
            </a:solidFill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B105A53-9B57-43F6-9822-F4B926284C69}" type="parTrans" cxnId="{BF4C8DB5-5DCF-4065-978B-618859E84234}">
      <dgm:prSet/>
      <dgm:spPr/>
      <dgm:t>
        <a:bodyPr/>
        <a:lstStyle/>
        <a:p>
          <a:endParaRPr lang="ru-RU"/>
        </a:p>
      </dgm:t>
    </dgm:pt>
    <dgm:pt modelId="{0B74ECD4-15A7-41DB-85FF-7AC64897FE62}" type="sibTrans" cxnId="{BF4C8DB5-5DCF-4065-978B-618859E84234}">
      <dgm:prSet/>
      <dgm:spPr/>
      <dgm:t>
        <a:bodyPr/>
        <a:lstStyle/>
        <a:p>
          <a:endParaRPr lang="ru-RU"/>
        </a:p>
      </dgm:t>
    </dgm:pt>
    <dgm:pt modelId="{F6FADE47-25BD-476C-BD87-B36C7AE28BC4}" type="pres">
      <dgm:prSet presAssocID="{696CCBB1-5BED-4B81-B510-4FF451DCC0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CC4C9-3C59-4D3B-A99E-DBAFBE64712F}" type="pres">
      <dgm:prSet presAssocID="{51F92BFF-3EC8-4898-8B00-8522F6086917}" presName="root1" presStyleCnt="0"/>
      <dgm:spPr/>
    </dgm:pt>
    <dgm:pt modelId="{A2E799C6-A50B-47C4-AEAD-325D380FDBA0}" type="pres">
      <dgm:prSet presAssocID="{51F92BFF-3EC8-4898-8B00-8522F608691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00332-0456-45B1-ADF9-52B71DB8B80E}" type="pres">
      <dgm:prSet presAssocID="{51F92BFF-3EC8-4898-8B00-8522F6086917}" presName="level2hierChild" presStyleCnt="0"/>
      <dgm:spPr/>
    </dgm:pt>
    <dgm:pt modelId="{FF90BD3B-1634-423D-938C-0DF14D44FD41}" type="pres">
      <dgm:prSet presAssocID="{1A90C5DC-A068-4439-B321-C2C870801DC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AE5DF0B-96B6-4B04-AB32-C8CA293C06C6}" type="pres">
      <dgm:prSet presAssocID="{1A90C5DC-A068-4439-B321-C2C870801DC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D568D9C-F7D0-4F64-B5F1-E8E2DD802485}" type="pres">
      <dgm:prSet presAssocID="{5E221362-6FF5-4150-8BBC-D3170F1A3586}" presName="root2" presStyleCnt="0"/>
      <dgm:spPr/>
    </dgm:pt>
    <dgm:pt modelId="{50AB200C-4FE1-4A82-9264-DB4AAB0441AC}" type="pres">
      <dgm:prSet presAssocID="{5E221362-6FF5-4150-8BBC-D3170F1A3586}" presName="LevelTwoTextNode" presStyleLbl="node2" presStyleIdx="0" presStyleCnt="2" custScaleX="132038" custLinFactNeighborX="-4644" custLinFactNeighborY="-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ED674-6085-41EE-B80C-52A584619A69}" type="pres">
      <dgm:prSet presAssocID="{5E221362-6FF5-4150-8BBC-D3170F1A3586}" presName="level3hierChild" presStyleCnt="0"/>
      <dgm:spPr/>
    </dgm:pt>
    <dgm:pt modelId="{0243CB00-15E5-4BC6-BE43-B0C159AB75CE}" type="pres">
      <dgm:prSet presAssocID="{0EA62704-EB69-4ECC-A935-06A24640D8C1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3E36235C-5620-48E2-8F90-9D598517B605}" type="pres">
      <dgm:prSet presAssocID="{0EA62704-EB69-4ECC-A935-06A24640D8C1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F401F96-64D7-47F3-AE02-4A8B3E8D8423}" type="pres">
      <dgm:prSet presAssocID="{F962A924-3CF1-4F17-92FE-825158C14356}" presName="root2" presStyleCnt="0"/>
      <dgm:spPr/>
    </dgm:pt>
    <dgm:pt modelId="{AB6F570C-66A0-479F-8EE3-E23DC6353FF9}" type="pres">
      <dgm:prSet presAssocID="{F962A924-3CF1-4F17-92FE-825158C14356}" presName="LevelTwoTextNode" presStyleLbl="node3" presStyleIdx="0" presStyleCnt="3" custScaleX="166995" custLinFactNeighborX="288" custLinFactNeighborY="-5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5D342-159D-4551-91AA-7B8ADD56263D}" type="pres">
      <dgm:prSet presAssocID="{F962A924-3CF1-4F17-92FE-825158C14356}" presName="level3hierChild" presStyleCnt="0"/>
      <dgm:spPr/>
    </dgm:pt>
    <dgm:pt modelId="{649E40A4-B9F2-4394-AB7E-6559D81CCA35}" type="pres">
      <dgm:prSet presAssocID="{BE0E7624-8F66-4DF2-8E7A-C3CBADC3A7A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F6C8FBF6-BE4D-445D-A232-A51191DDFF20}" type="pres">
      <dgm:prSet presAssocID="{BE0E7624-8F66-4DF2-8E7A-C3CBADC3A7A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54BDA4A-1774-4B47-AC2D-4F88B63CA8D1}" type="pres">
      <dgm:prSet presAssocID="{121709F0-EB05-4305-B639-17D8694B9C11}" presName="root2" presStyleCnt="0"/>
      <dgm:spPr/>
    </dgm:pt>
    <dgm:pt modelId="{54A77053-ECAF-4668-91A9-A776ECC1724F}" type="pres">
      <dgm:prSet presAssocID="{121709F0-EB05-4305-B639-17D8694B9C11}" presName="LevelTwoTextNode" presStyleLbl="node3" presStyleIdx="1" presStyleCnt="3" custScaleX="166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DA7B5C-0B23-487A-B715-462264E122E0}" type="pres">
      <dgm:prSet presAssocID="{121709F0-EB05-4305-B639-17D8694B9C11}" presName="level3hierChild" presStyleCnt="0"/>
      <dgm:spPr/>
    </dgm:pt>
    <dgm:pt modelId="{CF40E6E2-817F-4761-9454-A1F4E49F0580}" type="pres">
      <dgm:prSet presAssocID="{A3A33DF7-1FA6-4D89-A8DC-C85D0D39482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D1BFF45-7AA8-4399-A03E-F02B13459C5F}" type="pres">
      <dgm:prSet presAssocID="{A3A33DF7-1FA6-4D89-A8DC-C85D0D39482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5CF43EE-D769-4B6F-BD88-AC97968047FE}" type="pres">
      <dgm:prSet presAssocID="{9D4D7AFB-BC29-4BD1-BB4F-312963DB9BF6}" presName="root2" presStyleCnt="0"/>
      <dgm:spPr/>
    </dgm:pt>
    <dgm:pt modelId="{1B7AF4BD-FBC2-488A-99BA-F301B11A0F6D}" type="pres">
      <dgm:prSet presAssocID="{9D4D7AFB-BC29-4BD1-BB4F-312963DB9BF6}" presName="LevelTwoTextNode" presStyleLbl="node2" presStyleIdx="1" presStyleCnt="2" custScaleX="139952" custLinFactNeighborX="-9679" custLinFactNeighborY="-4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18C95-A6BE-4F39-911C-374A40308D54}" type="pres">
      <dgm:prSet presAssocID="{9D4D7AFB-BC29-4BD1-BB4F-312963DB9BF6}" presName="level3hierChild" presStyleCnt="0"/>
      <dgm:spPr/>
    </dgm:pt>
    <dgm:pt modelId="{C47C2F17-5A2C-4F30-8F83-453D65DAE879}" type="pres">
      <dgm:prSet presAssocID="{5B105A53-9B57-43F6-9822-F4B926284C69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B51F236C-2EFA-4A5B-AAAB-CAF08CAF7E7A}" type="pres">
      <dgm:prSet presAssocID="{5B105A53-9B57-43F6-9822-F4B926284C69}" presName="connTx" presStyleLbl="parChTrans1D3" presStyleIdx="2" presStyleCnt="3"/>
      <dgm:spPr/>
      <dgm:t>
        <a:bodyPr/>
        <a:lstStyle/>
        <a:p>
          <a:endParaRPr lang="ru-RU"/>
        </a:p>
      </dgm:t>
    </dgm:pt>
    <dgm:pt modelId="{10AA056B-3F88-4E30-B1EA-BE76B41C00A9}" type="pres">
      <dgm:prSet presAssocID="{329031C8-B00E-4593-882E-41C716800A66}" presName="root2" presStyleCnt="0"/>
      <dgm:spPr/>
    </dgm:pt>
    <dgm:pt modelId="{E63E665D-A5E6-43E1-9E59-77D24C733B93}" type="pres">
      <dgm:prSet presAssocID="{329031C8-B00E-4593-882E-41C716800A66}" presName="LevelTwoTextNode" presStyleLbl="node3" presStyleIdx="2" presStyleCnt="3" custScaleX="164213" custScaleY="126439" custLinFactNeighborX="-7980" custLinFactNeighborY="2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96644-BA7D-4074-AA01-F979573C9C9D}" type="pres">
      <dgm:prSet presAssocID="{329031C8-B00E-4593-882E-41C716800A66}" presName="level3hierChild" presStyleCnt="0"/>
      <dgm:spPr/>
    </dgm:pt>
  </dgm:ptLst>
  <dgm:cxnLst>
    <dgm:cxn modelId="{1195D88E-7308-4CD0-BC93-C6036E7F24DB}" type="presOf" srcId="{A3A33DF7-1FA6-4D89-A8DC-C85D0D39482A}" destId="{CF40E6E2-817F-4761-9454-A1F4E49F0580}" srcOrd="0" destOrd="0" presId="urn:microsoft.com/office/officeart/2005/8/layout/hierarchy2"/>
    <dgm:cxn modelId="{5B59A3E5-EF83-4582-A506-9B1C12E57801}" srcId="{51F92BFF-3EC8-4898-8B00-8522F6086917}" destId="{5E221362-6FF5-4150-8BBC-D3170F1A3586}" srcOrd="0" destOrd="0" parTransId="{1A90C5DC-A068-4439-B321-C2C870801DC3}" sibTransId="{76CDEC6B-0D2F-4F59-9D2E-25156F34534F}"/>
    <dgm:cxn modelId="{BA05F37C-7155-48C8-B748-FB1D3D924D5A}" type="presOf" srcId="{329031C8-B00E-4593-882E-41C716800A66}" destId="{E63E665D-A5E6-43E1-9E59-77D24C733B93}" srcOrd="0" destOrd="0" presId="urn:microsoft.com/office/officeart/2005/8/layout/hierarchy2"/>
    <dgm:cxn modelId="{76D64D02-581E-4A8A-99EC-6F10F533EC4C}" type="presOf" srcId="{BE0E7624-8F66-4DF2-8E7A-C3CBADC3A7AC}" destId="{649E40A4-B9F2-4394-AB7E-6559D81CCA35}" srcOrd="0" destOrd="0" presId="urn:microsoft.com/office/officeart/2005/8/layout/hierarchy2"/>
    <dgm:cxn modelId="{BF8B38A4-885E-48FA-9016-350A3579ECDE}" srcId="{696CCBB1-5BED-4B81-B510-4FF451DCC0DE}" destId="{51F92BFF-3EC8-4898-8B00-8522F6086917}" srcOrd="0" destOrd="0" parTransId="{064D593E-E391-49E1-80D6-7D26837E9D13}" sibTransId="{232A4E59-03AB-4C10-BF3F-72F6A31F7CDE}"/>
    <dgm:cxn modelId="{41405276-BB7B-419F-A76C-C94B5D565FD7}" type="presOf" srcId="{BE0E7624-8F66-4DF2-8E7A-C3CBADC3A7AC}" destId="{F6C8FBF6-BE4D-445D-A232-A51191DDFF20}" srcOrd="1" destOrd="0" presId="urn:microsoft.com/office/officeart/2005/8/layout/hierarchy2"/>
    <dgm:cxn modelId="{BF4C8DB5-5DCF-4065-978B-618859E84234}" srcId="{9D4D7AFB-BC29-4BD1-BB4F-312963DB9BF6}" destId="{329031C8-B00E-4593-882E-41C716800A66}" srcOrd="0" destOrd="0" parTransId="{5B105A53-9B57-43F6-9822-F4B926284C69}" sibTransId="{0B74ECD4-15A7-41DB-85FF-7AC64897FE62}"/>
    <dgm:cxn modelId="{ADBB38DC-300C-4A2C-947F-241F3201F4CC}" type="presOf" srcId="{F962A924-3CF1-4F17-92FE-825158C14356}" destId="{AB6F570C-66A0-479F-8EE3-E23DC6353FF9}" srcOrd="0" destOrd="0" presId="urn:microsoft.com/office/officeart/2005/8/layout/hierarchy2"/>
    <dgm:cxn modelId="{A6585831-9AA5-431A-A63F-E11A27CF5703}" type="presOf" srcId="{9D4D7AFB-BC29-4BD1-BB4F-312963DB9BF6}" destId="{1B7AF4BD-FBC2-488A-99BA-F301B11A0F6D}" srcOrd="0" destOrd="0" presId="urn:microsoft.com/office/officeart/2005/8/layout/hierarchy2"/>
    <dgm:cxn modelId="{30AD1DA2-ACD1-4D7F-8313-8E81E17310E2}" type="presOf" srcId="{A3A33DF7-1FA6-4D89-A8DC-C85D0D39482A}" destId="{AD1BFF45-7AA8-4399-A03E-F02B13459C5F}" srcOrd="1" destOrd="0" presId="urn:microsoft.com/office/officeart/2005/8/layout/hierarchy2"/>
    <dgm:cxn modelId="{22B68D25-7923-4E54-9992-62451D68721A}" type="presOf" srcId="{5B105A53-9B57-43F6-9822-F4B926284C69}" destId="{B51F236C-2EFA-4A5B-AAAB-CAF08CAF7E7A}" srcOrd="1" destOrd="0" presId="urn:microsoft.com/office/officeart/2005/8/layout/hierarchy2"/>
    <dgm:cxn modelId="{293B7645-BE1A-4726-A1C2-DF8DCD5D7767}" type="presOf" srcId="{5B105A53-9B57-43F6-9822-F4B926284C69}" destId="{C47C2F17-5A2C-4F30-8F83-453D65DAE879}" srcOrd="0" destOrd="0" presId="urn:microsoft.com/office/officeart/2005/8/layout/hierarchy2"/>
    <dgm:cxn modelId="{34250F5F-E652-43F2-B431-DEA9387009C3}" type="presOf" srcId="{5E221362-6FF5-4150-8BBC-D3170F1A3586}" destId="{50AB200C-4FE1-4A82-9264-DB4AAB0441AC}" srcOrd="0" destOrd="0" presId="urn:microsoft.com/office/officeart/2005/8/layout/hierarchy2"/>
    <dgm:cxn modelId="{DB333061-1725-4771-AB4B-52528091DA36}" type="presOf" srcId="{51F92BFF-3EC8-4898-8B00-8522F6086917}" destId="{A2E799C6-A50B-47C4-AEAD-325D380FDBA0}" srcOrd="0" destOrd="0" presId="urn:microsoft.com/office/officeart/2005/8/layout/hierarchy2"/>
    <dgm:cxn modelId="{471A1196-CF73-4D51-A93D-5F50F965EE61}" srcId="{5E221362-6FF5-4150-8BBC-D3170F1A3586}" destId="{121709F0-EB05-4305-B639-17D8694B9C11}" srcOrd="1" destOrd="0" parTransId="{BE0E7624-8F66-4DF2-8E7A-C3CBADC3A7AC}" sibTransId="{D284012A-E5FD-45F7-92F6-15999FBCA7DE}"/>
    <dgm:cxn modelId="{6A949CE7-3D3D-4E77-8013-4C5012142231}" type="presOf" srcId="{696CCBB1-5BED-4B81-B510-4FF451DCC0DE}" destId="{F6FADE47-25BD-476C-BD87-B36C7AE28BC4}" srcOrd="0" destOrd="0" presId="urn:microsoft.com/office/officeart/2005/8/layout/hierarchy2"/>
    <dgm:cxn modelId="{F197F7C4-BFE6-482F-BB5F-FED0519304B7}" srcId="{5E221362-6FF5-4150-8BBC-D3170F1A3586}" destId="{F962A924-3CF1-4F17-92FE-825158C14356}" srcOrd="0" destOrd="0" parTransId="{0EA62704-EB69-4ECC-A935-06A24640D8C1}" sibTransId="{E5779B21-3CCC-4277-B688-55D422447A35}"/>
    <dgm:cxn modelId="{7129E3DD-B24C-408F-9122-BDA89C0CED7E}" type="presOf" srcId="{0EA62704-EB69-4ECC-A935-06A24640D8C1}" destId="{3E36235C-5620-48E2-8F90-9D598517B605}" srcOrd="1" destOrd="0" presId="urn:microsoft.com/office/officeart/2005/8/layout/hierarchy2"/>
    <dgm:cxn modelId="{6364A2B2-666B-47EB-BC25-F0897E151991}" type="presOf" srcId="{1A90C5DC-A068-4439-B321-C2C870801DC3}" destId="{FF90BD3B-1634-423D-938C-0DF14D44FD41}" srcOrd="0" destOrd="0" presId="urn:microsoft.com/office/officeart/2005/8/layout/hierarchy2"/>
    <dgm:cxn modelId="{5B915E1E-1B06-47C2-B376-DB3E81622DC1}" type="presOf" srcId="{0EA62704-EB69-4ECC-A935-06A24640D8C1}" destId="{0243CB00-15E5-4BC6-BE43-B0C159AB75CE}" srcOrd="0" destOrd="0" presId="urn:microsoft.com/office/officeart/2005/8/layout/hierarchy2"/>
    <dgm:cxn modelId="{A5BCEE4B-A7FC-4BA0-8582-2EB1B54FF592}" type="presOf" srcId="{121709F0-EB05-4305-B639-17D8694B9C11}" destId="{54A77053-ECAF-4668-91A9-A776ECC1724F}" srcOrd="0" destOrd="0" presId="urn:microsoft.com/office/officeart/2005/8/layout/hierarchy2"/>
    <dgm:cxn modelId="{D3801F62-1F58-4CF3-958E-0C9B6DB2216A}" type="presOf" srcId="{1A90C5DC-A068-4439-B321-C2C870801DC3}" destId="{EAE5DF0B-96B6-4B04-AB32-C8CA293C06C6}" srcOrd="1" destOrd="0" presId="urn:microsoft.com/office/officeart/2005/8/layout/hierarchy2"/>
    <dgm:cxn modelId="{46ACD144-E532-4B9D-BDB0-D9D9EB38A5A9}" srcId="{51F92BFF-3EC8-4898-8B00-8522F6086917}" destId="{9D4D7AFB-BC29-4BD1-BB4F-312963DB9BF6}" srcOrd="1" destOrd="0" parTransId="{A3A33DF7-1FA6-4D89-A8DC-C85D0D39482A}" sibTransId="{119F1F49-C5EF-4FBD-AE25-F3FACDACFF8C}"/>
    <dgm:cxn modelId="{03B54E64-8064-4B54-A40B-1C620C368E75}" type="presParOf" srcId="{F6FADE47-25BD-476C-BD87-B36C7AE28BC4}" destId="{DFECC4C9-3C59-4D3B-A99E-DBAFBE64712F}" srcOrd="0" destOrd="0" presId="urn:microsoft.com/office/officeart/2005/8/layout/hierarchy2"/>
    <dgm:cxn modelId="{03874B9B-7217-416A-A46E-24E7A1B0B064}" type="presParOf" srcId="{DFECC4C9-3C59-4D3B-A99E-DBAFBE64712F}" destId="{A2E799C6-A50B-47C4-AEAD-325D380FDBA0}" srcOrd="0" destOrd="0" presId="urn:microsoft.com/office/officeart/2005/8/layout/hierarchy2"/>
    <dgm:cxn modelId="{8A01D201-75C4-4377-B547-84F425CA24A8}" type="presParOf" srcId="{DFECC4C9-3C59-4D3B-A99E-DBAFBE64712F}" destId="{4FF00332-0456-45B1-ADF9-52B71DB8B80E}" srcOrd="1" destOrd="0" presId="urn:microsoft.com/office/officeart/2005/8/layout/hierarchy2"/>
    <dgm:cxn modelId="{DF99687A-F2FC-417A-BA28-18C75F785AD5}" type="presParOf" srcId="{4FF00332-0456-45B1-ADF9-52B71DB8B80E}" destId="{FF90BD3B-1634-423D-938C-0DF14D44FD41}" srcOrd="0" destOrd="0" presId="urn:microsoft.com/office/officeart/2005/8/layout/hierarchy2"/>
    <dgm:cxn modelId="{5251D4EF-0791-4E5A-81EA-7AA5FA8B23BA}" type="presParOf" srcId="{FF90BD3B-1634-423D-938C-0DF14D44FD41}" destId="{EAE5DF0B-96B6-4B04-AB32-C8CA293C06C6}" srcOrd="0" destOrd="0" presId="urn:microsoft.com/office/officeart/2005/8/layout/hierarchy2"/>
    <dgm:cxn modelId="{EDF9F67F-BF51-42C7-B14D-F231D1F4E3D3}" type="presParOf" srcId="{4FF00332-0456-45B1-ADF9-52B71DB8B80E}" destId="{5D568D9C-F7D0-4F64-B5F1-E8E2DD802485}" srcOrd="1" destOrd="0" presId="urn:microsoft.com/office/officeart/2005/8/layout/hierarchy2"/>
    <dgm:cxn modelId="{1C75F11D-7B46-4EFF-B1DE-5868B91600B8}" type="presParOf" srcId="{5D568D9C-F7D0-4F64-B5F1-E8E2DD802485}" destId="{50AB200C-4FE1-4A82-9264-DB4AAB0441AC}" srcOrd="0" destOrd="0" presId="urn:microsoft.com/office/officeart/2005/8/layout/hierarchy2"/>
    <dgm:cxn modelId="{61AF92AA-F35D-4351-B55B-61F6265073EA}" type="presParOf" srcId="{5D568D9C-F7D0-4F64-B5F1-E8E2DD802485}" destId="{A6FED674-6085-41EE-B80C-52A584619A69}" srcOrd="1" destOrd="0" presId="urn:microsoft.com/office/officeart/2005/8/layout/hierarchy2"/>
    <dgm:cxn modelId="{CEB135DF-8D80-4381-B7E5-68D1AE6D084B}" type="presParOf" srcId="{A6FED674-6085-41EE-B80C-52A584619A69}" destId="{0243CB00-15E5-4BC6-BE43-B0C159AB75CE}" srcOrd="0" destOrd="0" presId="urn:microsoft.com/office/officeart/2005/8/layout/hierarchy2"/>
    <dgm:cxn modelId="{BAEE13FD-6E70-4281-A46F-6BD37B229427}" type="presParOf" srcId="{0243CB00-15E5-4BC6-BE43-B0C159AB75CE}" destId="{3E36235C-5620-48E2-8F90-9D598517B605}" srcOrd="0" destOrd="0" presId="urn:microsoft.com/office/officeart/2005/8/layout/hierarchy2"/>
    <dgm:cxn modelId="{D223B66C-31B5-4486-BBF0-FCBDADDC7FCC}" type="presParOf" srcId="{A6FED674-6085-41EE-B80C-52A584619A69}" destId="{8F401F96-64D7-47F3-AE02-4A8B3E8D8423}" srcOrd="1" destOrd="0" presId="urn:microsoft.com/office/officeart/2005/8/layout/hierarchy2"/>
    <dgm:cxn modelId="{209B9A15-BEAF-488E-95C9-3D24026A2691}" type="presParOf" srcId="{8F401F96-64D7-47F3-AE02-4A8B3E8D8423}" destId="{AB6F570C-66A0-479F-8EE3-E23DC6353FF9}" srcOrd="0" destOrd="0" presId="urn:microsoft.com/office/officeart/2005/8/layout/hierarchy2"/>
    <dgm:cxn modelId="{EA904C50-A96A-4141-A8FF-9AD9F52A75ED}" type="presParOf" srcId="{8F401F96-64D7-47F3-AE02-4A8B3E8D8423}" destId="{C195D342-159D-4551-91AA-7B8ADD56263D}" srcOrd="1" destOrd="0" presId="urn:microsoft.com/office/officeart/2005/8/layout/hierarchy2"/>
    <dgm:cxn modelId="{D56204D9-72D1-4D8F-9F65-0728F795EB00}" type="presParOf" srcId="{A6FED674-6085-41EE-B80C-52A584619A69}" destId="{649E40A4-B9F2-4394-AB7E-6559D81CCA35}" srcOrd="2" destOrd="0" presId="urn:microsoft.com/office/officeart/2005/8/layout/hierarchy2"/>
    <dgm:cxn modelId="{44FBE40A-44B7-46A5-B934-83C3E317B686}" type="presParOf" srcId="{649E40A4-B9F2-4394-AB7E-6559D81CCA35}" destId="{F6C8FBF6-BE4D-445D-A232-A51191DDFF20}" srcOrd="0" destOrd="0" presId="urn:microsoft.com/office/officeart/2005/8/layout/hierarchy2"/>
    <dgm:cxn modelId="{5DE13A5F-0371-4C50-AE56-876AD3D9BEF3}" type="presParOf" srcId="{A6FED674-6085-41EE-B80C-52A584619A69}" destId="{D54BDA4A-1774-4B47-AC2D-4F88B63CA8D1}" srcOrd="3" destOrd="0" presId="urn:microsoft.com/office/officeart/2005/8/layout/hierarchy2"/>
    <dgm:cxn modelId="{9AF384B6-EDAF-4DC6-8F38-870F9670914A}" type="presParOf" srcId="{D54BDA4A-1774-4B47-AC2D-4F88B63CA8D1}" destId="{54A77053-ECAF-4668-91A9-A776ECC1724F}" srcOrd="0" destOrd="0" presId="urn:microsoft.com/office/officeart/2005/8/layout/hierarchy2"/>
    <dgm:cxn modelId="{CADEF7AE-6520-49C8-BBA8-69F9EDC1A5B9}" type="presParOf" srcId="{D54BDA4A-1774-4B47-AC2D-4F88B63CA8D1}" destId="{D6DA7B5C-0B23-487A-B715-462264E122E0}" srcOrd="1" destOrd="0" presId="urn:microsoft.com/office/officeart/2005/8/layout/hierarchy2"/>
    <dgm:cxn modelId="{FC27D080-BAEE-4307-933D-945ABFE0F591}" type="presParOf" srcId="{4FF00332-0456-45B1-ADF9-52B71DB8B80E}" destId="{CF40E6E2-817F-4761-9454-A1F4E49F0580}" srcOrd="2" destOrd="0" presId="urn:microsoft.com/office/officeart/2005/8/layout/hierarchy2"/>
    <dgm:cxn modelId="{0BC35413-D82C-4109-BC7B-E341F6E20D2E}" type="presParOf" srcId="{CF40E6E2-817F-4761-9454-A1F4E49F0580}" destId="{AD1BFF45-7AA8-4399-A03E-F02B13459C5F}" srcOrd="0" destOrd="0" presId="urn:microsoft.com/office/officeart/2005/8/layout/hierarchy2"/>
    <dgm:cxn modelId="{94F70573-0420-453E-8F1E-A947C12B3A3C}" type="presParOf" srcId="{4FF00332-0456-45B1-ADF9-52B71DB8B80E}" destId="{75CF43EE-D769-4B6F-BD88-AC97968047FE}" srcOrd="3" destOrd="0" presId="urn:microsoft.com/office/officeart/2005/8/layout/hierarchy2"/>
    <dgm:cxn modelId="{467E9605-7439-47C3-B528-62DB660E7D8C}" type="presParOf" srcId="{75CF43EE-D769-4B6F-BD88-AC97968047FE}" destId="{1B7AF4BD-FBC2-488A-99BA-F301B11A0F6D}" srcOrd="0" destOrd="0" presId="urn:microsoft.com/office/officeart/2005/8/layout/hierarchy2"/>
    <dgm:cxn modelId="{88555F92-2554-4967-8C83-AA0D338E2157}" type="presParOf" srcId="{75CF43EE-D769-4B6F-BD88-AC97968047FE}" destId="{6F118C95-A6BE-4F39-911C-374A40308D54}" srcOrd="1" destOrd="0" presId="urn:microsoft.com/office/officeart/2005/8/layout/hierarchy2"/>
    <dgm:cxn modelId="{AFB503BC-24E8-4CE3-83CC-11F0C71F2048}" type="presParOf" srcId="{6F118C95-A6BE-4F39-911C-374A40308D54}" destId="{C47C2F17-5A2C-4F30-8F83-453D65DAE879}" srcOrd="0" destOrd="0" presId="urn:microsoft.com/office/officeart/2005/8/layout/hierarchy2"/>
    <dgm:cxn modelId="{B90379CC-2B38-41FF-B859-0B4238C5DA17}" type="presParOf" srcId="{C47C2F17-5A2C-4F30-8F83-453D65DAE879}" destId="{B51F236C-2EFA-4A5B-AAAB-CAF08CAF7E7A}" srcOrd="0" destOrd="0" presId="urn:microsoft.com/office/officeart/2005/8/layout/hierarchy2"/>
    <dgm:cxn modelId="{AA43EFF8-22CE-44F0-B5EC-330CBC6C5864}" type="presParOf" srcId="{6F118C95-A6BE-4F39-911C-374A40308D54}" destId="{10AA056B-3F88-4E30-B1EA-BE76B41C00A9}" srcOrd="1" destOrd="0" presId="urn:microsoft.com/office/officeart/2005/8/layout/hierarchy2"/>
    <dgm:cxn modelId="{D06837B1-C42A-4753-BC34-05F5CD285907}" type="presParOf" srcId="{10AA056B-3F88-4E30-B1EA-BE76B41C00A9}" destId="{E63E665D-A5E6-43E1-9E59-77D24C733B93}" srcOrd="0" destOrd="0" presId="urn:microsoft.com/office/officeart/2005/8/layout/hierarchy2"/>
    <dgm:cxn modelId="{D7B5E2C5-2D1A-4905-879D-3FB4437391D5}" type="presParOf" srcId="{10AA056B-3F88-4E30-B1EA-BE76B41C00A9}" destId="{2BD96644-BA7D-4074-AA01-F979573C9C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65EA-278F-4DAC-A208-7FBD8BC89813}">
      <dsp:nvSpPr>
        <dsp:cNvPr id="0" name=""/>
        <dsp:cNvSpPr/>
      </dsp:nvSpPr>
      <dsp:spPr>
        <a:xfrm>
          <a:off x="123300" y="0"/>
          <a:ext cx="5072098" cy="50720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C3EFB-9BAD-43D4-AD3F-E0AD4472A7DC}">
      <dsp:nvSpPr>
        <dsp:cNvPr id="0" name=""/>
        <dsp:cNvSpPr/>
      </dsp:nvSpPr>
      <dsp:spPr>
        <a:xfrm>
          <a:off x="1237874" y="507705"/>
          <a:ext cx="613981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Етіопатогенетична спрямованість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273079" y="542910"/>
        <a:ext cx="6069405" cy="650778"/>
      </dsp:txXfrm>
    </dsp:sp>
    <dsp:sp modelId="{9C751B8C-F813-4494-A906-727E8D6AB63E}">
      <dsp:nvSpPr>
        <dsp:cNvPr id="0" name=""/>
        <dsp:cNvSpPr/>
      </dsp:nvSpPr>
      <dsp:spPr>
        <a:xfrm>
          <a:off x="1506156" y="1319042"/>
          <a:ext cx="5603250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Комплексність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541361" y="1354247"/>
        <a:ext cx="5532840" cy="650778"/>
      </dsp:txXfrm>
    </dsp:sp>
    <dsp:sp modelId="{54CBC90C-D88F-43B1-8298-BDADA98FA6F0}">
      <dsp:nvSpPr>
        <dsp:cNvPr id="0" name=""/>
        <dsp:cNvSpPr/>
      </dsp:nvSpPr>
      <dsp:spPr>
        <a:xfrm>
          <a:off x="1773630" y="2130380"/>
          <a:ext cx="5068301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Диференційованість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808835" y="2165585"/>
        <a:ext cx="4997891" cy="650778"/>
      </dsp:txXfrm>
    </dsp:sp>
    <dsp:sp modelId="{BEF850B2-E469-4B07-B0DA-D5B207245E71}">
      <dsp:nvSpPr>
        <dsp:cNvPr id="0" name=""/>
        <dsp:cNvSpPr/>
      </dsp:nvSpPr>
      <dsp:spPr>
        <a:xfrm>
          <a:off x="2130269" y="2941717"/>
          <a:ext cx="435502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Тривалість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 smtClean="0"/>
        </a:p>
      </dsp:txBody>
      <dsp:txXfrm>
        <a:off x="2165474" y="2976922"/>
        <a:ext cx="4284615" cy="650778"/>
      </dsp:txXfrm>
    </dsp:sp>
    <dsp:sp modelId="{4E854790-E8BE-4A4A-B289-DD49D6B177CA}">
      <dsp:nvSpPr>
        <dsp:cNvPr id="0" name=""/>
        <dsp:cNvSpPr/>
      </dsp:nvSpPr>
      <dsp:spPr>
        <a:xfrm>
          <a:off x="2416337" y="3798754"/>
          <a:ext cx="382007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solidFill>
              <a:schemeClr val="bg2"/>
            </a:solidFill>
            <a:latin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Систематичність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451542" y="3833959"/>
        <a:ext cx="3749665" cy="650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799C6-A50B-47C4-AEAD-325D380FDBA0}">
      <dsp:nvSpPr>
        <dsp:cNvPr id="0" name=""/>
        <dsp:cNvSpPr/>
      </dsp:nvSpPr>
      <dsp:spPr>
        <a:xfrm>
          <a:off x="7620" y="2239869"/>
          <a:ext cx="1841206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>
              <a:solidFill>
                <a:schemeClr val="bg2"/>
              </a:solidFill>
            </a:rPr>
            <a:t>Етапи ЛФК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4584" y="2266833"/>
        <a:ext cx="1787278" cy="866675"/>
      </dsp:txXfrm>
    </dsp:sp>
    <dsp:sp modelId="{FF90BD3B-1634-423D-938C-0DF14D44FD41}">
      <dsp:nvSpPr>
        <dsp:cNvPr id="0" name=""/>
        <dsp:cNvSpPr/>
      </dsp:nvSpPr>
      <dsp:spPr>
        <a:xfrm rot="18400606">
          <a:off x="1629382" y="2246529"/>
          <a:ext cx="1089865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1089865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47068" y="2235878"/>
        <a:ext cx="54493" cy="54493"/>
      </dsp:txXfrm>
    </dsp:sp>
    <dsp:sp modelId="{50AB200C-4FE1-4A82-9264-DB4AAB0441AC}">
      <dsp:nvSpPr>
        <dsp:cNvPr id="0" name=""/>
        <dsp:cNvSpPr/>
      </dsp:nvSpPr>
      <dsp:spPr>
        <a:xfrm>
          <a:off x="2499803" y="1365777"/>
          <a:ext cx="243109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/>
              </a:solidFill>
            </a:rPr>
            <a:t>лікарняний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526767" y="1392741"/>
        <a:ext cx="2377164" cy="866675"/>
      </dsp:txXfrm>
    </dsp:sp>
    <dsp:sp modelId="{0243CB00-15E5-4BC6-BE43-B0C159AB75CE}">
      <dsp:nvSpPr>
        <dsp:cNvPr id="0" name=""/>
        <dsp:cNvSpPr/>
      </dsp:nvSpPr>
      <dsp:spPr>
        <a:xfrm rot="19560606">
          <a:off x="4845654" y="1530582"/>
          <a:ext cx="997774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97774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9597" y="1522233"/>
        <a:ext cx="49888" cy="49888"/>
      </dsp:txXfrm>
    </dsp:sp>
    <dsp:sp modelId="{AB6F570C-66A0-479F-8EE3-E23DC6353FF9}">
      <dsp:nvSpPr>
        <dsp:cNvPr id="0" name=""/>
        <dsp:cNvSpPr/>
      </dsp:nvSpPr>
      <dsp:spPr>
        <a:xfrm>
          <a:off x="5758186" y="807974"/>
          <a:ext cx="307472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щадний режим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(у гострому періоді)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5785150" y="834938"/>
        <a:ext cx="3020794" cy="866675"/>
      </dsp:txXfrm>
    </dsp:sp>
    <dsp:sp modelId="{649E40A4-B9F2-4394-AB7E-6559D81CCA35}">
      <dsp:nvSpPr>
        <dsp:cNvPr id="0" name=""/>
        <dsp:cNvSpPr/>
      </dsp:nvSpPr>
      <dsp:spPr>
        <a:xfrm rot="2023074">
          <a:off x="4847776" y="2083768"/>
          <a:ext cx="988226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88226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7184" y="2075657"/>
        <a:ext cx="49411" cy="49411"/>
      </dsp:txXfrm>
    </dsp:sp>
    <dsp:sp modelId="{54A77053-ECAF-4668-91A9-A776ECC1724F}">
      <dsp:nvSpPr>
        <dsp:cNvPr id="0" name=""/>
        <dsp:cNvSpPr/>
      </dsp:nvSpPr>
      <dsp:spPr>
        <a:xfrm>
          <a:off x="5752884" y="1914346"/>
          <a:ext cx="306301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лікувально-тренуючий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(у підгострому періоді)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5779848" y="1941310"/>
        <a:ext cx="3009084" cy="866675"/>
      </dsp:txXfrm>
    </dsp:sp>
    <dsp:sp modelId="{CF40E6E2-817F-4761-9454-A1F4E49F0580}">
      <dsp:nvSpPr>
        <dsp:cNvPr id="0" name=""/>
        <dsp:cNvSpPr/>
      </dsp:nvSpPr>
      <dsp:spPr>
        <a:xfrm rot="3336169">
          <a:off x="1633852" y="3091286"/>
          <a:ext cx="988221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88221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3257" y="3083176"/>
        <a:ext cx="49411" cy="49411"/>
      </dsp:txXfrm>
    </dsp:sp>
    <dsp:sp modelId="{1B7AF4BD-FBC2-488A-99BA-F301B11A0F6D}">
      <dsp:nvSpPr>
        <dsp:cNvPr id="0" name=""/>
        <dsp:cNvSpPr/>
      </dsp:nvSpPr>
      <dsp:spPr>
        <a:xfrm>
          <a:off x="2407099" y="3055291"/>
          <a:ext cx="2576805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/>
              </a:solidFill>
            </a:rPr>
            <a:t>післялікарняний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434063" y="3082255"/>
        <a:ext cx="2522877" cy="866675"/>
      </dsp:txXfrm>
    </dsp:sp>
    <dsp:sp modelId="{C47C2F17-5A2C-4F30-8F83-453D65DAE879}">
      <dsp:nvSpPr>
        <dsp:cNvPr id="0" name=""/>
        <dsp:cNvSpPr/>
      </dsp:nvSpPr>
      <dsp:spPr>
        <a:xfrm rot="299494">
          <a:off x="4982442" y="3532526"/>
          <a:ext cx="770687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770687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8519" y="3529853"/>
        <a:ext cx="38534" cy="38534"/>
      </dsp:txXfrm>
    </dsp:sp>
    <dsp:sp modelId="{E63E665D-A5E6-43E1-9E59-77D24C733B93}">
      <dsp:nvSpPr>
        <dsp:cNvPr id="0" name=""/>
        <dsp:cNvSpPr/>
      </dsp:nvSpPr>
      <dsp:spPr>
        <a:xfrm>
          <a:off x="5751668" y="3000648"/>
          <a:ext cx="3023500" cy="116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kern="1200" dirty="0" smtClean="0">
            <a:solidFill>
              <a:schemeClr val="bg2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chemeClr val="bg2"/>
              </a:solidFill>
            </a:rPr>
            <a:t>тренуючий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chemeClr val="bg2"/>
              </a:solidFill>
            </a:rPr>
            <a:t>(у періоді неповної ремісії)</a:t>
          </a:r>
          <a:endParaRPr lang="ru-RU" sz="2000" b="1" kern="1200" dirty="0" smtClean="0">
            <a:solidFill>
              <a:schemeClr val="bg2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785760" y="3034740"/>
        <a:ext cx="2955316" cy="109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05A6-EC03-41A3-8A14-8BFFF7AE6F2A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/index.php?title=%D0%A4%D0%B0%D0%B9%D0%BB:%D0%90%D1%80%D1%82%D1%80%D0%BE%D0%B73.jpg&amp;filetimestamp=200708162114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78608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/>
                </a:solidFill>
              </a:rPr>
              <a:t>ФІЗИЧНА РЕАБІЛІТАЦІЯ ПРИ АРТРОЗАХ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39940" name="Picture 4" descr="http://osteomed.su/wp-content/uploads/2014/09/%D0%A0%D0%B5%D0%BD%D1%82%D0%B3%D0%B5%D0%BD%D0%BE%D0%B2%D1%81%D0%BA%D0%B8%D0%B5-%D1%81%D0%BD%D0%B8%D0%BC%D0%BA%D0%B8-%D0%BF%D1%80%D0%B8-%D0%B0%D1%80%D1%82%D1%80%D0%BE%D0%B7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29908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71612"/>
            <a:ext cx="2000264" cy="43577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28604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 етіологією і патогенезом виділяють два види артрозу: </a:t>
            </a:r>
            <a:endParaRPr lang="ru-RU" sz="24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Первинний – 40-50% і вторинний (50-60%) артрози.</a:t>
            </a:r>
            <a:endParaRPr lang="ru-RU" sz="2400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Первинним (ідіопатичним)</a:t>
            </a:r>
            <a:r>
              <a:rPr lang="uk-UA" sz="24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артроз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називають у тих випадках, коли не вдається виявити безпосередню причину його виникнення. Первинний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дегенеративний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виникає без попередніх травм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захворювань суглобів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і зазвичай буває симетричним або під впливом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надмірного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професійного, побутового, спортивного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перевантаження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здорового хряща.</a:t>
            </a:r>
            <a:endParaRPr lang="ru-RU" sz="2400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Вторинний</a:t>
            </a:r>
            <a:r>
              <a:rPr lang="uk-UA" sz="2400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(структурний) </a:t>
            </a:r>
            <a:r>
              <a:rPr lang="uk-UA" sz="24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розвивається внаслідок зниження резистентності суглобового хряща до навантаження на тлі патологічних процесів, що змінюють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хряща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конгруентність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суглобових поверхонь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. Зазвичай однобічний.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613270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За кількістю уражених суглобів виділяють: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оноартроз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, коли уражується один суглоб;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олігоартроз,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при поразці двох-трьох суглобів;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поліартроз,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уражується більше трьох суглобів.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http://moyaspina.ru/files/2015/artroz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35785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480" y="82320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u="sng" dirty="0" smtClean="0">
                <a:solidFill>
                  <a:schemeClr val="bg2"/>
                </a:solidFill>
              </a:rPr>
              <a:t>Коксартроз</a:t>
            </a:r>
            <a:r>
              <a:rPr lang="uk-UA" sz="2400" i="1" dirty="0" smtClean="0">
                <a:solidFill>
                  <a:schemeClr val="bg2"/>
                </a:solidFill>
              </a:rPr>
              <a:t> – </a:t>
            </a:r>
            <a:r>
              <a:rPr lang="uk-UA" sz="2400" dirty="0" smtClean="0">
                <a:solidFill>
                  <a:schemeClr val="bg2"/>
                </a:solidFill>
              </a:rPr>
              <a:t>ураження кульшових суглобів - найбільш часта і важка форма артрозів. Вона становить 42,7% серед усіх варіантів цього захворювання.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735479" y="832094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Гонартроз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ураження колінних суглобів - у 30% випадків. Маніфестація часто пов'язана з травмою.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 descr="http://player.myshared.ru/801118/data/images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802061"/>
            <a:ext cx="2376265" cy="2106961"/>
          </a:xfrm>
          <a:prstGeom prst="rect">
            <a:avLst/>
          </a:prstGeom>
          <a:noFill/>
        </p:spPr>
      </p:pic>
      <p:pic>
        <p:nvPicPr>
          <p:cNvPr id="33799" name="Picture 7" descr="http://player.myshared.ru/801118/data/images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739" y="2597050"/>
            <a:ext cx="2546637" cy="23441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3480" y="17687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Клінічні </a:t>
            </a:r>
            <a:r>
              <a:rPr lang="uk-UA" sz="36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форми </a:t>
            </a:r>
            <a:r>
              <a:rPr lang="uk-UA" sz="36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артрозів за локалізацією:</a:t>
            </a:r>
            <a:endParaRPr lang="ru-RU" sz="3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39" y="5080440"/>
            <a:ext cx="272344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80440"/>
            <a:ext cx="2304256" cy="16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0440"/>
            <a:ext cx="237626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ortopeddom.ru/wp-content/uploads/2015/04/hand-osteoarthritis2.gif"/>
          <p:cNvSpPr>
            <a:spLocks noChangeAspect="1" noChangeArrowheads="1"/>
          </p:cNvSpPr>
          <p:nvPr/>
        </p:nvSpPr>
        <p:spPr bwMode="auto">
          <a:xfrm>
            <a:off x="155575" y="-2041525"/>
            <a:ext cx="428625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ortopeddom.ru/wp-content/uploads/2015/04/hand-osteoarthritis2.gif"/>
          <p:cNvSpPr>
            <a:spLocks noChangeAspect="1" noChangeArrowheads="1"/>
          </p:cNvSpPr>
          <p:nvPr/>
        </p:nvSpPr>
        <p:spPr bwMode="auto">
          <a:xfrm>
            <a:off x="155575" y="-2041525"/>
            <a:ext cx="428625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://sustavzdorov.ru/wp-content/uploads/2014/10/h9991469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5786478" cy="35814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6715" y="1487011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Остеоартроз</a:t>
            </a:r>
            <a:r>
              <a:rPr kumimoji="0" lang="uk-UA" b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проксимальних міжфалангових суглобів кистей.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У 50% хворих з геберденовськими вузликами відзначається аналогічна поразка проксимальних міжфалангових суглобів - вузлики Бушера.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1753" name="Picture 9" descr="http://jap-iko.ru/dqnahun/fiksator-luchezapyastnyy-sustav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5663" y="3143249"/>
            <a:ext cx="2611490" cy="1941935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285663" y="1137603"/>
            <a:ext cx="27146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Різартроз </a:t>
            </a:r>
            <a:r>
              <a:rPr lang="uk-UA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остеоартроз п’ястково-зап’ястного суглоба великого пальця. Ця форма спостерігається відносно часто у жінок в період клімаксу.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429000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вузлики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Гебердена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000504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вузлики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Бушера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714" y="188640"/>
            <a:ext cx="8692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Артроз дистальних </a:t>
            </a:r>
            <a:r>
              <a:rPr lang="uk-UA" b="1" u="sng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міжфалангових</a:t>
            </a:r>
            <a:r>
              <a:rPr lang="uk-UA" b="1" u="sng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 суглобів кисті 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(вузлики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Гебердена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). Складають 20% всіх випадків артрозу і виникають головним чином у жінок в період менопаузи.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Геберденовські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 вузлики найчастіше є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ідіопатичними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, у патогенезі яких велику роль відіграє спадковий фактор. 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08691"/>
            <a:ext cx="3035536" cy="19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63" y="5085185"/>
            <a:ext cx="2611490" cy="16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7504" y="1028231"/>
            <a:ext cx="36724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Артроз ліктьового суглоба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зустрічається не дуже часто і, найчастіше, носить вторинний характер та пов'язаний з травмою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031301" y="4469315"/>
            <a:ext cx="4167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Артроз плечового суглоба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зазвичай пов'язаний з внутрішньосуглобовим переломом, остеонекрозом і дисплазією голівки плеча, тобто частіше буває вторинним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4172"/>
            <a:ext cx="2897990" cy="25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artroz.dikul.net/data/images/artroz_loktya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3213000" cy="2602473"/>
          </a:xfrm>
          <a:prstGeom prst="rect">
            <a:avLst/>
          </a:prstGeom>
          <a:noFill/>
        </p:spPr>
      </p:pic>
      <p:pic>
        <p:nvPicPr>
          <p:cNvPr id="14346" name="Picture 10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198"/>
            <a:ext cx="2697088" cy="25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2309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ruback.ru/wp-content/uploads/2014/03/artroz-golenostopnogo-su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929222" cy="2786082"/>
          </a:xfrm>
          <a:prstGeom prst="rect">
            <a:avLst/>
          </a:prstGeom>
          <a:noFill/>
        </p:spPr>
      </p:pic>
      <p:pic>
        <p:nvPicPr>
          <p:cNvPr id="6" name="Picture 2" descr="http://sustavu.ru/wp-content/uploads/2013/06/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714908" cy="285752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143504" y="2278226"/>
            <a:ext cx="4000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Деформуючий артроз гомілковостопного суглоба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в більшості випадків буває травматичного походження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84984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 першого плесне-фалангового суглоба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обумовлений порушенням статики (плоскостопість), а іноді травмою </a:t>
            </a:r>
            <a:endParaRPr lang="uk-UA" sz="20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786058"/>
            <a:ext cx="157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Суглоб в нормі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786058"/>
            <a:ext cx="157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 суглоба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" y="5013176"/>
            <a:ext cx="40126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166"/>
            <a:ext cx="2880320" cy="19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u="sng" dirty="0">
                <a:solidFill>
                  <a:schemeClr val="bg2"/>
                </a:solidFill>
                <a:latin typeface="Arial Black" pitchFamily="34" charset="0"/>
              </a:rPr>
              <a:t>Артроз</a:t>
            </a:r>
            <a:r>
              <a:rPr lang="uk-UA" sz="2000" dirty="0">
                <a:solidFill>
                  <a:schemeClr val="bg2"/>
                </a:solidFill>
                <a:latin typeface="Arial Black" pitchFamily="34" charset="0"/>
              </a:rPr>
              <a:t> - </a:t>
            </a:r>
            <a:r>
              <a:rPr lang="uk-UA" sz="2000" dirty="0" smtClean="0">
                <a:solidFill>
                  <a:schemeClr val="bg2"/>
                </a:solidFill>
              </a:rPr>
              <a:t>найпоширеніша форма ураження суглобів і одна з головних причин інвалідизації та повної або тимчасової непрацездатності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61" y="2067741"/>
            <a:ext cx="58578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У популяції </a:t>
            </a:r>
            <a:r>
              <a:rPr lang="uk-UA" sz="2000" dirty="0" smtClean="0">
                <a:solidFill>
                  <a:schemeClr val="bg2"/>
                </a:solidFill>
              </a:rPr>
              <a:t>населення в світі та, зокрема, в Україні поширеність </a:t>
            </a:r>
            <a:r>
              <a:rPr lang="uk-UA" sz="2000" dirty="0">
                <a:solidFill>
                  <a:schemeClr val="bg2"/>
                </a:solidFill>
              </a:rPr>
              <a:t>артрозу становить - </a:t>
            </a:r>
            <a:r>
              <a:rPr lang="uk-UA" sz="2000" dirty="0" smtClean="0">
                <a:solidFill>
                  <a:schemeClr val="bg2"/>
                </a:solidFill>
              </a:rPr>
              <a:t>10-12% обстеженого населення різного віку. При цьому частота захворювання наростає з віком:</a:t>
            </a:r>
            <a:endParaRPr lang="en-US" sz="2000" dirty="0" smtClean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uk-UA" sz="2000" dirty="0" smtClean="0">
                <a:solidFill>
                  <a:schemeClr val="bg2"/>
                </a:solidFill>
              </a:rPr>
              <a:t>старше </a:t>
            </a:r>
            <a:r>
              <a:rPr lang="en-US" sz="2000" dirty="0" smtClean="0">
                <a:solidFill>
                  <a:schemeClr val="bg2"/>
                </a:solidFill>
              </a:rPr>
              <a:t>45</a:t>
            </a:r>
            <a:r>
              <a:rPr lang="uk-UA" sz="2000" dirty="0" smtClean="0">
                <a:solidFill>
                  <a:schemeClr val="bg2"/>
                </a:solidFill>
              </a:rPr>
              <a:t> </a:t>
            </a:r>
            <a:r>
              <a:rPr lang="uk-UA" sz="2000" dirty="0">
                <a:solidFill>
                  <a:schemeClr val="bg2"/>
                </a:solidFill>
              </a:rPr>
              <a:t>років -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13,9</a:t>
            </a:r>
            <a:r>
              <a:rPr lang="uk-UA" sz="2000" dirty="0" smtClean="0">
                <a:solidFill>
                  <a:schemeClr val="bg2"/>
                </a:solidFill>
              </a:rPr>
              <a:t>%;</a:t>
            </a:r>
            <a:r>
              <a:rPr lang="uk-UA" sz="2000" dirty="0">
                <a:solidFill>
                  <a:schemeClr val="bg2"/>
                </a:solidFill>
              </a:rPr>
              <a:t/>
            </a:r>
            <a:br>
              <a:rPr lang="uk-UA" sz="2000" dirty="0">
                <a:solidFill>
                  <a:schemeClr val="bg2"/>
                </a:solidFill>
              </a:rPr>
            </a:br>
            <a:r>
              <a:rPr lang="uk-UA" sz="2000" dirty="0">
                <a:solidFill>
                  <a:schemeClr val="bg2"/>
                </a:solidFill>
              </a:rPr>
              <a:t>  старше 50 років - 27,1</a:t>
            </a:r>
            <a:r>
              <a:rPr lang="uk-UA" sz="2000" dirty="0" smtClean="0">
                <a:solidFill>
                  <a:schemeClr val="bg2"/>
                </a:solidFill>
              </a:rPr>
              <a:t>%;</a:t>
            </a:r>
            <a:r>
              <a:rPr lang="uk-UA" sz="2000" dirty="0">
                <a:solidFill>
                  <a:schemeClr val="bg2"/>
                </a:solidFill>
              </a:rPr>
              <a:t/>
            </a:r>
            <a:br>
              <a:rPr lang="uk-UA" sz="2000" dirty="0">
                <a:solidFill>
                  <a:schemeClr val="bg2"/>
                </a:solidFill>
              </a:rPr>
            </a:br>
            <a:r>
              <a:rPr lang="uk-UA" sz="2000" dirty="0">
                <a:solidFill>
                  <a:schemeClr val="bg2"/>
                </a:solidFill>
              </a:rPr>
              <a:t>  старше 60 років - </a:t>
            </a:r>
            <a:r>
              <a:rPr lang="uk-UA" sz="2000" dirty="0" smtClean="0">
                <a:solidFill>
                  <a:schemeClr val="bg2"/>
                </a:solidFill>
              </a:rPr>
              <a:t>97%.</a:t>
            </a: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bg2"/>
                </a:solidFill>
              </a:rPr>
              <a:t>В </a:t>
            </a:r>
            <a:r>
              <a:rPr lang="uk-UA" sz="2000" dirty="0">
                <a:solidFill>
                  <a:schemeClr val="bg2"/>
                </a:solidFill>
              </a:rPr>
              <a:t>Україні захворюваність на остеоартроз становить </a:t>
            </a:r>
            <a:r>
              <a:rPr lang="uk-UA" sz="2000" dirty="0" smtClean="0">
                <a:solidFill>
                  <a:schemeClr val="bg2"/>
                </a:solidFill>
              </a:rPr>
              <a:t>497,1 на 100 тис. населення, поширеність </a:t>
            </a:r>
            <a:r>
              <a:rPr lang="uk-UA" sz="2000" dirty="0">
                <a:solidFill>
                  <a:schemeClr val="bg2"/>
                </a:solidFill>
              </a:rPr>
              <a:t>- </a:t>
            </a:r>
            <a:r>
              <a:rPr lang="uk-UA" sz="2000" dirty="0" smtClean="0">
                <a:solidFill>
                  <a:schemeClr val="bg2"/>
                </a:solidFill>
              </a:rPr>
              <a:t>2515,7 на 100 тис. населення.</a:t>
            </a: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 smtClean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  <a:latin typeface="+mn-lt"/>
              </a:rPr>
              <a:t/>
            </a:r>
            <a:br>
              <a:rPr lang="uk-UA" dirty="0">
                <a:solidFill>
                  <a:schemeClr val="tx2"/>
                </a:solidFill>
                <a:latin typeface="+mn-lt"/>
              </a:rPr>
            </a:br>
            <a:endParaRPr lang="uk-UA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517"/>
            <a:ext cx="2713038" cy="550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7801" y="157517"/>
            <a:ext cx="5187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Епідеміологія артрозів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34901"/>
            <a:ext cx="477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До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2020 року </a:t>
            </a:r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число людей, </a:t>
            </a: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що страждає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остеоартроз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збільшиться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до 57%.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2793" y="5664321"/>
            <a:ext cx="3832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dirty="0">
                <a:solidFill>
                  <a:srgbClr val="DBF5F9"/>
                </a:solidFill>
              </a:rPr>
              <a:t>Серед хворих на </a:t>
            </a:r>
            <a:r>
              <a:rPr lang="uk-UA" dirty="0" err="1">
                <a:solidFill>
                  <a:srgbClr val="DBF5F9"/>
                </a:solidFill>
              </a:rPr>
              <a:t>остеоартроз</a:t>
            </a:r>
            <a:r>
              <a:rPr lang="uk-UA" dirty="0">
                <a:solidFill>
                  <a:srgbClr val="DBF5F9"/>
                </a:solidFill>
              </a:rPr>
              <a:t> у молодому віці переважають чоловіки, а в літньому віці - </a:t>
            </a:r>
            <a:r>
              <a:rPr lang="uk-UA" dirty="0" smtClean="0">
                <a:solidFill>
                  <a:srgbClr val="DBF5F9"/>
                </a:solidFill>
              </a:rPr>
              <a:t>жінки</a:t>
            </a:r>
            <a:endParaRPr lang="ru-RU" dirty="0">
              <a:solidFill>
                <a:srgbClr val="DBF5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Принципи фізичної реабілітації при артрозах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b="1" i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9966347"/>
              </p:ext>
            </p:extLst>
          </p:nvPr>
        </p:nvGraphicFramePr>
        <p:xfrm>
          <a:off x="571472" y="1214422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143248"/>
            <a:ext cx="846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chemeClr val="bg2"/>
                </a:solidFill>
              </a:rPr>
              <a:t>Комплексність</a:t>
            </a:r>
            <a:r>
              <a:rPr lang="uk-UA" sz="4000" b="1" dirty="0" smtClean="0">
                <a:solidFill>
                  <a:schemeClr val="bg2"/>
                </a:solidFill>
              </a:rPr>
              <a:t> фізичної реабілітації 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4" name="Picture 10" descr="http://netartrita.ru/wp-content/uploads/2013/11/lechenie-deformiruyuschego-artroza-kolennogo-sustav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143380"/>
            <a:ext cx="4286280" cy="2714620"/>
          </a:xfrm>
          <a:prstGeom prst="rect">
            <a:avLst/>
          </a:prstGeom>
          <a:noFill/>
        </p:spPr>
      </p:pic>
      <p:pic>
        <p:nvPicPr>
          <p:cNvPr id="5" name="Picture 10" descr="http://sankurtur.ru/upload/iblock/4f5/4f5faa087bd8d1442a8471b39eec90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3428992" cy="2714620"/>
          </a:xfrm>
          <a:prstGeom prst="rect">
            <a:avLst/>
          </a:prstGeom>
          <a:noFill/>
        </p:spPr>
      </p:pic>
      <p:pic>
        <p:nvPicPr>
          <p:cNvPr id="6" name="Picture 10" descr="http://vrctio.ru/sites/default/files/chto_fusi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3000372"/>
          </a:xfrm>
          <a:prstGeom prst="rect">
            <a:avLst/>
          </a:prstGeom>
          <a:noFill/>
        </p:spPr>
      </p:pic>
      <p:pic>
        <p:nvPicPr>
          <p:cNvPr id="9" name="Picture 18" descr="http://moisustavy.com/wp-content/uploads/2014/02/Uprazhneniya-pri-artro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143380"/>
            <a:ext cx="3143240" cy="2714620"/>
          </a:xfrm>
          <a:prstGeom prst="rect">
            <a:avLst/>
          </a:prstGeom>
          <a:noFill/>
        </p:spPr>
      </p:pic>
      <p:pic>
        <p:nvPicPr>
          <p:cNvPr id="11" name="Picture 6" descr="http://med-shkola.ru/wp-content/uploads/2014/09/Ris.-6-Zanyatiya-basseyne-okazhut-blagotvornoe-deystvie-na-sustavyi-600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0"/>
            <a:ext cx="3286148" cy="3000396"/>
          </a:xfrm>
          <a:prstGeom prst="rect">
            <a:avLst/>
          </a:prstGeom>
          <a:noFill/>
        </p:spPr>
      </p:pic>
      <p:pic>
        <p:nvPicPr>
          <p:cNvPr id="7" name="Picture 4" descr="http://www.physicalandsoul.com/wp-content/uploads/2014/02/fizikaln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976" y="0"/>
            <a:ext cx="342902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&amp;Kcy;&amp;acy;&amp;rcy;&amp;tcy;&amp;icy;&amp;ncy;&amp;kcy;&amp;icy; &amp;pcy;&amp;ocy; &amp;zcy;&amp;acy;&amp;pcy;&amp;rcy;&amp;ocy;&amp;scy;&amp;ucy; &amp;ocy;&amp;rcy;&amp;tcy;&amp;ocy;&amp;pcy;&amp;iecy;&amp;dcy;&amp;icy;&amp;chcy;&amp;iecy;&amp;scy;&amp;kcy;&amp;ocy;&amp;iecy; &amp;lcy;&amp;iecy;&amp;chcy;&amp;iecy;&amp;ncy;&amp;icy;&amp;iecy; &amp;pcy;&amp;rcy;&amp;icy; &amp;acy;&amp;rcy;&amp;tcy;&amp;rcy;&amp;ocy;&amp;z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619406" cy="2143140"/>
          </a:xfrm>
          <a:prstGeom prst="rect">
            <a:avLst/>
          </a:prstGeom>
          <a:noFill/>
        </p:spPr>
      </p:pic>
      <p:pic>
        <p:nvPicPr>
          <p:cNvPr id="60424" name="Picture 8" descr="http://travmaorto.ru/files/image/knee/osteoarthritis/porochniy-krug-art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5500726" cy="3357586"/>
          </a:xfrm>
          <a:prstGeom prst="rect">
            <a:avLst/>
          </a:prstGeom>
          <a:noFill/>
        </p:spPr>
      </p:pic>
      <p:pic>
        <p:nvPicPr>
          <p:cNvPr id="60426" name="Picture 10" descr="http://www.white-nights.ru/userfiles/images/nordic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2428892" cy="2143140"/>
          </a:xfrm>
          <a:prstGeom prst="rect">
            <a:avLst/>
          </a:prstGeom>
          <a:noFill/>
        </p:spPr>
      </p:pic>
      <p:pic>
        <p:nvPicPr>
          <p:cNvPr id="60428" name="Picture 12" descr="http://zaspiny.ru/wp-content/uploads/2015/08/pitanie_pri_artroz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3643338" cy="2143140"/>
          </a:xfrm>
          <a:prstGeom prst="rect">
            <a:avLst/>
          </a:prstGeom>
          <a:noFill/>
        </p:spPr>
      </p:pic>
      <p:sp>
        <p:nvSpPr>
          <p:cNvPr id="60430" name="AutoShape 14" descr="http://player.myshared.ru/418934/data/images/img207.png"/>
          <p:cNvSpPr>
            <a:spLocks noChangeAspect="1" noChangeArrowheads="1"/>
          </p:cNvSpPr>
          <p:nvPr/>
        </p:nvSpPr>
        <p:spPr bwMode="auto">
          <a:xfrm>
            <a:off x="155575" y="-1766888"/>
            <a:ext cx="2133600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21429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Поступове зниження маси тіла за рахунок раціональної дієти та дотримання лікувального рухового режиму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500174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Зниження рухливості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500174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Надлишкова вага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429000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Тиск на суглоби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3429000"/>
            <a:ext cx="19288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Руйнування хряща, біль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153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</a:t>
            </a:r>
            <a:r>
              <a:rPr lang="uk-UA" sz="3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(деформуючий остеоартроз)</a:t>
            </a:r>
            <a:r>
              <a:rPr lang="uk-UA" sz="3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дегенеративно-дистрофічне захворювання суглобів, при якому вражаються всі елементи суглоба: гіаліновий хрящ,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епіфізи кісток, 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суглобова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капсула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, зв'язки і </a:t>
            </a:r>
            <a:r>
              <a:rPr lang="uk-UA" sz="2800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навколосуглобові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м'язи.</a:t>
            </a:r>
            <a:endParaRPr lang="ru-RU" sz="2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mcy;&amp;acy;&amp;scy;&amp;scy;&amp;acy;&amp;zhcy; &amp;pcy;&amp;rcy;&amp;icy; &amp;acy;&amp;rcy;&amp;tcy;&amp;rcy;&amp;ocy;&amp;zcy;&amp;iecy; &amp;kcy;&amp;ocy;&amp;lcy;&amp;iecy;&amp;ncy;&amp;ncy;&amp;ycy;&amp;khcy; &amp;scy;&amp;ucy;&amp;scy;&amp;tcy;&amp;acy;&amp;v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6058"/>
            <a:ext cx="49685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0" name="Picture 18" descr="http://po-zhenski.ru/img/2015/05/trosti-kostili-fpto-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8"/>
            <a:ext cx="5344740" cy="2492847"/>
          </a:xfrm>
          <a:prstGeom prst="rect">
            <a:avLst/>
          </a:prstGeom>
          <a:noFill/>
        </p:spPr>
      </p:pic>
      <p:pic>
        <p:nvPicPr>
          <p:cNvPr id="59404" name="Picture 12" descr="http://tvoelechenie.ru/wp-content/uploads/2013/02/036_Ortopedo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500462" cy="3571876"/>
          </a:xfrm>
          <a:prstGeom prst="rect">
            <a:avLst/>
          </a:prstGeom>
          <a:noFill/>
        </p:spPr>
      </p:pic>
      <p:pic>
        <p:nvPicPr>
          <p:cNvPr id="59408" name="Picture 16" descr="http://travmaorto.ru/files/image/obsie_statiy/replacement/TKR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-1"/>
            <a:ext cx="1857356" cy="2492895"/>
          </a:xfrm>
          <a:prstGeom prst="rect">
            <a:avLst/>
          </a:prstGeom>
          <a:noFill/>
        </p:spPr>
      </p:pic>
      <p:pic>
        <p:nvPicPr>
          <p:cNvPr id="59414" name="Picture 22" descr="http://ortocomfort.com.ua/images/products.1392069874.1.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4194"/>
            <a:ext cx="2643173" cy="38338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242886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</a:rPr>
              <a:t>Розвантаження суглоба </a:t>
            </a:r>
          </a:p>
          <a:p>
            <a:pPr algn="just"/>
            <a:r>
              <a:rPr lang="uk-UA" sz="2400" b="1" dirty="0" smtClean="0">
                <a:solidFill>
                  <a:schemeClr val="bg2"/>
                </a:solidFill>
              </a:rPr>
              <a:t>ортопедичними методами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59402" name="Picture 10" descr="http://spina-info.ru/wp-content/uploads/2015/04/ortopedicheskie-nakolenniki-i-jelastichnyj-b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43174" cy="3286124"/>
          </a:xfrm>
          <a:prstGeom prst="rect">
            <a:avLst/>
          </a:prstGeom>
          <a:noFill/>
        </p:spPr>
      </p:pic>
      <p:pic>
        <p:nvPicPr>
          <p:cNvPr id="59412" name="Picture 20" descr="http://biakdo.ru/products_pictures/korset-na-koleno-848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286124"/>
            <a:ext cx="2786082" cy="3571876"/>
          </a:xfrm>
          <a:prstGeom prst="rect">
            <a:avLst/>
          </a:prstGeom>
          <a:noFill/>
        </p:spPr>
      </p:pic>
      <p:pic>
        <p:nvPicPr>
          <p:cNvPr id="59416" name="Picture 24" descr="http://allorto.ru/published/publicdata/U293518OTHER/attachments/SC/products_pictures/Ortez%20dlja%20tazobedrennogo%20sustava%20s%20sharnirnym%20zamkom%20universalnyj%20Rom%20hip%20brace%20DonJoy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286124"/>
            <a:ext cx="2714612" cy="35718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6248" y="223648"/>
            <a:ext cx="20907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Милиці </a:t>
            </a:r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Ціпки</a:t>
            </a: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Ходунки</a:t>
            </a:r>
            <a:endParaRPr lang="uk-UA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3071810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Фіксування еластичним бинтом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581001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Тейпування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6581001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Ортезування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18_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5416" y="685313"/>
            <a:ext cx="1304925" cy="180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00042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bg2"/>
                </a:solidFill>
              </a:rPr>
              <a:t>Лікувальна фізкультура при артрозах</a:t>
            </a:r>
            <a:endParaRPr lang="ru-RU" sz="4000" dirty="0">
              <a:solidFill>
                <a:schemeClr val="bg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285860"/>
          <a:ext cx="8929718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6921" y="188640"/>
            <a:ext cx="82153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лікарняному етапі у період загострення артрозу </a:t>
            </a:r>
            <a:r>
              <a:rPr lang="uk-UA" sz="2800" dirty="0" smtClean="0">
                <a:solidFill>
                  <a:schemeClr val="bg2"/>
                </a:solidFill>
              </a:rPr>
              <a:t>(щадний режим)</a:t>
            </a:r>
            <a:r>
              <a:rPr lang="uk-UA" sz="28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розвантаження ураженого суглоба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збільшення суглобової щілини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зменшення болю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покращення трофіки в ураженому суглобі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розслаблення м'язів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усунення контрактур і збільшення амплітуди рухів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формування тимчасових компенсацій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підвищення загального тонусу організму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3" name="Picture 2" descr="Картинки по запросу арт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4314"/>
            <a:ext cx="1979712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артинки по запросу патогенез артро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4314"/>
            <a:ext cx="2483768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патогенез артроз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44314"/>
            <a:ext cx="2376264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81" y="4744314"/>
            <a:ext cx="2857500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medznate.ru/tw_refs/2/1723/1723_html_7fc1c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3810000" cy="2676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5553" y="521216"/>
            <a:ext cx="47491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 smtClean="0">
                <a:solidFill>
                  <a:schemeClr val="bg2"/>
                </a:solidFill>
              </a:rPr>
              <a:t>Лікування положенням</a:t>
            </a:r>
          </a:p>
          <a:p>
            <a:endParaRPr lang="uk-UA" sz="3200" u="sng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При різко вираженому больовому синдромі при коксартрозі кінцівку вкладають на ліжко на валик під кутом 30-40° згинання в колінному суглобі, 15° відведення і 15° зовнішньої ротації. </a:t>
            </a:r>
          </a:p>
          <a:p>
            <a:endParaRPr lang="uk-UA" sz="2400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При різко вираженому больовому синдромі у хворих на гонартроз кінцівку вкладають на ліжко на валик в положенні згинання в суглобі під кутом 30° або на стандартну шину </a:t>
            </a:r>
            <a:r>
              <a:rPr lang="uk-UA" sz="2400" dirty="0" err="1" smtClean="0">
                <a:solidFill>
                  <a:schemeClr val="bg2"/>
                </a:solidFill>
              </a:rPr>
              <a:t>Белера</a:t>
            </a:r>
            <a:r>
              <a:rPr lang="uk-UA" sz="2400" dirty="0" smtClean="0">
                <a:solidFill>
                  <a:schemeClr val="bg2"/>
                </a:solidFill>
              </a:rPr>
              <a:t>.</a:t>
            </a:r>
            <a:endParaRPr lang="uk-UA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2886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4516" name="Picture 4" descr="http://elena-makhova2005.narod.ru/taz/taz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182" y="240076"/>
            <a:ext cx="4143404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621508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шина Белера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8434" name="Picture 2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1" y="2418816"/>
            <a:ext cx="4143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нжеточное вытяжение коленного сустава при артро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3" y="4909952"/>
            <a:ext cx="3214678" cy="19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2071678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/>
                </a:solidFill>
              </a:rPr>
              <a:t>Лікувальна гімнастика в період загострення артрозу</a:t>
            </a:r>
            <a:endParaRPr lang="ru-RU" sz="2800" b="1" dirty="0" smtClean="0">
              <a:solidFill>
                <a:schemeClr val="bg2"/>
              </a:solidFill>
            </a:endParaRPr>
          </a:p>
        </p:txBody>
      </p:sp>
      <p:pic>
        <p:nvPicPr>
          <p:cNvPr id="66574" name="Picture 14" descr="http://travmaorto.ru/files/image/obsie_statiy/replacement/THR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1828800"/>
          </a:xfrm>
          <a:prstGeom prst="rect">
            <a:avLst/>
          </a:prstGeom>
          <a:noFill/>
        </p:spPr>
      </p:pic>
      <p:pic>
        <p:nvPicPr>
          <p:cNvPr id="66576" name="Picture 16" descr="http://travmaorto.ru/files/image/obsie_statiy/replacement/THR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1828800"/>
          </a:xfrm>
          <a:prstGeom prst="rect">
            <a:avLst/>
          </a:prstGeom>
          <a:noFill/>
        </p:spPr>
      </p:pic>
      <p:pic>
        <p:nvPicPr>
          <p:cNvPr id="66578" name="Picture 18" descr="http://travmaorto.ru/files/image/obsie_statiy/replacement/THR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0"/>
            <a:ext cx="3071834" cy="1828800"/>
          </a:xfrm>
          <a:prstGeom prst="rect">
            <a:avLst/>
          </a:prstGeom>
          <a:noFill/>
        </p:spPr>
      </p:pic>
      <p:pic>
        <p:nvPicPr>
          <p:cNvPr id="66580" name="Picture 20" descr="http://travmaorto.ru/files/image/obsie_statiy/replacement/TKR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2071670" cy="2676525"/>
          </a:xfrm>
          <a:prstGeom prst="rect">
            <a:avLst/>
          </a:prstGeom>
          <a:noFill/>
        </p:spPr>
      </p:pic>
      <p:pic>
        <p:nvPicPr>
          <p:cNvPr id="13" name="Picture 10" descr="http://travmaorto.ru/files/image/obsie_statiy/replacement/THR/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785926"/>
            <a:ext cx="3214678" cy="1714512"/>
          </a:xfrm>
          <a:prstGeom prst="rect">
            <a:avLst/>
          </a:prstGeom>
          <a:noFill/>
        </p:spPr>
      </p:pic>
      <p:pic>
        <p:nvPicPr>
          <p:cNvPr id="15" name="Picture 4" descr="http://travmaorto.ru/files/image/obsie_statiy/replacement/THR/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000504"/>
            <a:ext cx="2071702" cy="2857496"/>
          </a:xfrm>
          <a:prstGeom prst="rect">
            <a:avLst/>
          </a:prstGeom>
          <a:noFill/>
        </p:spPr>
      </p:pic>
      <p:pic>
        <p:nvPicPr>
          <p:cNvPr id="16" name="Picture 12" descr="http://travmaorto.ru/files/image/obsie_statiy/replacement/THR/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4000504"/>
            <a:ext cx="1785950" cy="2857496"/>
          </a:xfrm>
          <a:prstGeom prst="rect">
            <a:avLst/>
          </a:prstGeom>
          <a:noFill/>
        </p:spPr>
      </p:pic>
      <p:pic>
        <p:nvPicPr>
          <p:cNvPr id="22" name="Picture 14" descr="http://ponchikov.net/uploads/posts/2014-11/1417020114_plavanie-pri-artro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00480"/>
            <a:ext cx="2071670" cy="2857520"/>
          </a:xfrm>
          <a:prstGeom prst="rect">
            <a:avLst/>
          </a:prstGeom>
          <a:noFill/>
        </p:spPr>
      </p:pic>
      <p:pic>
        <p:nvPicPr>
          <p:cNvPr id="23" name="Picture 8" descr="http://travmaorto.ru/files/image/obsie_statiy/replacement/THR/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3500438"/>
            <a:ext cx="321467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лікарняному етапі у підгострий період артрозу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2"/>
                </a:solidFill>
              </a:rPr>
              <a:t>(лікувально-тренуючий режим)</a:t>
            </a: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зменшення атрофії м'язів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зміцнення м'язово-зв'язкового апарату ураженого суглоба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нормалізації функції ураженого суглоба або формування постійних компенсацій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</a:rPr>
              <a:t>корекцію постави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загальне зміцнення організму</a:t>
            </a:r>
            <a:endParaRPr lang="uk-UA" sz="28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9" name="Picture 11" descr="http://www.eurolab.ua/img/st_img/09_09/4eturehglawaya-mush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857628"/>
            <a:ext cx="2428860" cy="3000372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500562" y="642918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ЛФК </a:t>
            </a:r>
          </a:p>
        </p:txBody>
      </p:sp>
      <p:pic>
        <p:nvPicPr>
          <p:cNvPr id="3" name="Picture 2" descr="&amp;Kcy;&amp;acy;&amp;rcy;&amp;tcy;&amp;icy;&amp;ncy;&amp;kcy;&amp;icy; &amp;pcy;&amp;ocy; &amp;zcy;&amp;acy;&amp;pcy;&amp;rcy;&amp;ocy;&amp;scy;&amp;ucy; &amp;ucy;&amp;kcy;&amp;lcy;&amp;acy;&amp;dcy;&amp;kcy;&amp;acy; &amp;kcy;&amp;ocy;&amp;ncy;&amp;iecy;&amp;chcy;&amp;ncy;&amp;ocy;&amp;scy;&amp;tcy;&amp;icy; &amp;pcy;&amp;rcy;&amp;icy; &amp;kcy;&amp;ocy;&amp;kcy;&amp;scy;&amp;acy;&amp;rcy;&amp;tcy;&amp;rcy;&amp;ocy;&amp;z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714644" cy="2285992"/>
          </a:xfrm>
          <a:prstGeom prst="rect">
            <a:avLst/>
          </a:prstGeom>
          <a:noFill/>
        </p:spPr>
      </p:pic>
      <p:pic>
        <p:nvPicPr>
          <p:cNvPr id="68611" name="Picture 3" descr="http://doctorkutuzov.ru/upload/54f03f958e5f1_exercis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7358082" cy="2928934"/>
          </a:xfrm>
          <a:prstGeom prst="rect">
            <a:avLst/>
          </a:prstGeom>
          <a:noFill/>
        </p:spPr>
      </p:pic>
      <p:pic>
        <p:nvPicPr>
          <p:cNvPr id="68617" name="Picture 9" descr="http://teplyca.com.ua/im/Artroz/124.JPG.pagespeed.ce.hHXC9pmN-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857488" cy="2357430"/>
          </a:xfrm>
          <a:prstGeom prst="rect">
            <a:avLst/>
          </a:prstGeom>
          <a:noFill/>
        </p:spPr>
      </p:pic>
      <p:pic>
        <p:nvPicPr>
          <p:cNvPr id="10" name="Picture 5" descr="http://www.travmaorto.ru/files/image/knee/tendinit_svyazki_nadkolennika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3438" cy="41433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429520" y="2786058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у підгострий період</a:t>
            </a:r>
            <a:endParaRPr lang="uk-UA" b="1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928670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Підніманні ноги в бік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000240"/>
            <a:ext cx="17145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Підніманні прямої ноги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14752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Стиснення м'яча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714620"/>
            <a:ext cx="16430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ногою з опором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3714752"/>
            <a:ext cx="50006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степ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857629"/>
            <a:ext cx="20717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Ізометричне скорочення чотириголового м'язу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07207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Пасивне розгинання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5072074"/>
            <a:ext cx="16430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Згинання-розгинання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507207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Розгинання вверх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50083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Згинання на животі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650083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Присіданні біля стіни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6500834"/>
            <a:ext cx="8572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Сходинка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5286388"/>
            <a:ext cx="17145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назад           вбік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6581001"/>
            <a:ext cx="21431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вперед          всередину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3714752"/>
            <a:ext cx="17859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bg2"/>
                </a:solidFill>
              </a:rPr>
              <a:t>Зміцнення м'язів стегна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7154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післялікарняному етапі у період неповної ремісії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артрозу </a:t>
            </a:r>
            <a:r>
              <a:rPr lang="uk-UA" sz="2400" b="1" dirty="0" smtClean="0">
                <a:solidFill>
                  <a:schemeClr val="bg2"/>
                </a:solidFill>
              </a:rPr>
              <a:t>(тренуючий режим)</a:t>
            </a:r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endParaRPr lang="uk-UA" sz="2400" b="1" i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відновлення функції суглоба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попередження патологічних деформацій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стабілізація постійних компенсацій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загальне збільшення сили і витривалості м'язів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покращення діяльності органів і систем організму, фізичної працездатності пацієнтів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адаптація до побутових і виробничих навантажень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попередження загострень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00298" y="928670"/>
            <a:ext cx="17145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Форми і засоби ЛФК у період неповної ремісії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71683" name="Picture 3" descr="http://lifemotiv.ru/wp-content/uploads/2014/10/terren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3857625"/>
          </a:xfrm>
          <a:prstGeom prst="rect">
            <a:avLst/>
          </a:prstGeom>
          <a:noFill/>
        </p:spPr>
      </p:pic>
      <p:pic>
        <p:nvPicPr>
          <p:cNvPr id="71685" name="Picture 5" descr="http://izhevsk.ru/forums/icons/forum_pictures/013183/13183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3714752"/>
            <a:ext cx="4929190" cy="3143248"/>
          </a:xfrm>
          <a:prstGeom prst="rect">
            <a:avLst/>
          </a:prstGeom>
          <a:noFill/>
        </p:spPr>
      </p:pic>
      <p:pic>
        <p:nvPicPr>
          <p:cNvPr id="71689" name="Picture 9" descr="http://berminvody.com.ua/data/upload/LDK/Na-s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9" name="Picture 5" descr="1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299" cy="37147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http://www.medio.kiev.ua/files/mext/fisiotek/20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29625"/>
            <a:ext cx="4214842" cy="30963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0313" y="0"/>
            <a:ext cx="8678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/>
                </a:solidFill>
              </a:rPr>
              <a:t>Витяжіння</a:t>
            </a:r>
            <a:r>
              <a:rPr lang="uk-UA" sz="4000" b="1" i="1" dirty="0" smtClean="0">
                <a:solidFill>
                  <a:schemeClr val="bg2"/>
                </a:solidFill>
              </a:rPr>
              <a:t> (тракція) </a:t>
            </a:r>
            <a:r>
              <a:rPr lang="uk-UA" sz="4000" b="1" dirty="0" smtClean="0">
                <a:solidFill>
                  <a:schemeClr val="bg2"/>
                </a:solidFill>
              </a:rPr>
              <a:t>кінцівки за допомогою автоматизованої системи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Тракция суста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4" y="4725144"/>
            <a:ext cx="8794844" cy="19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одводная тракция тазобедренных сустав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4" y="1429625"/>
            <a:ext cx="42583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6725" y="25209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2"/>
                </a:solidFill>
              </a:rPr>
              <a:t>Етіологія </a:t>
            </a:r>
            <a:r>
              <a:rPr lang="en-US" sz="5400" b="1" dirty="0" smtClean="0">
                <a:solidFill>
                  <a:schemeClr val="bg2"/>
                </a:solidFill>
              </a:rPr>
              <a:t>(</a:t>
            </a:r>
            <a:r>
              <a:rPr lang="uk-UA" sz="5400" b="1" dirty="0" smtClean="0">
                <a:solidFill>
                  <a:schemeClr val="bg2"/>
                </a:solidFill>
              </a:rPr>
              <a:t>причини</a:t>
            </a:r>
            <a:r>
              <a:rPr lang="en-US" sz="5400" b="1" dirty="0" smtClean="0">
                <a:solidFill>
                  <a:schemeClr val="bg2"/>
                </a:solidFill>
              </a:rPr>
              <a:t>)</a:t>
            </a:r>
            <a:r>
              <a:rPr lang="uk-UA" sz="5400" b="1" dirty="0" smtClean="0">
                <a:solidFill>
                  <a:schemeClr val="bg2"/>
                </a:solidFill>
              </a:rPr>
              <a:t> артрозів</a:t>
            </a:r>
            <a:endParaRPr lang="ru-RU" sz="54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Невідповідність між механічним навантаженням, що припадає на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суглобову поверхню хряща, і можливостями хряща чинити опір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цьому навантаженню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3016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Зміни фізико-хімічних властивостей хряща, що робить його менш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стійким до звичайного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навантаження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29783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Порушення нормальної конгруентності суглобових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поверхонь здорового хряща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1" name="Picture 11" descr="http://player.myshared.ru/104598/data/images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8850"/>
            <a:ext cx="1419723" cy="928980"/>
          </a:xfrm>
          <a:prstGeom prst="rect">
            <a:avLst/>
          </a:prstGeom>
          <a:noFill/>
        </p:spPr>
      </p:pic>
      <p:pic>
        <p:nvPicPr>
          <p:cNvPr id="12" name="Picture 13" descr="http://player.myshared.ru/104598/data/images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5" y="1333501"/>
            <a:ext cx="1352550" cy="876300"/>
          </a:xfrm>
          <a:prstGeom prst="rect">
            <a:avLst/>
          </a:prstGeom>
          <a:noFill/>
        </p:spPr>
      </p:pic>
      <p:pic>
        <p:nvPicPr>
          <p:cNvPr id="37896" name="Picture 8" descr="07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940" y="5416813"/>
            <a:ext cx="1352550" cy="876300"/>
          </a:xfrm>
          <a:prstGeom prst="rect">
            <a:avLst/>
          </a:prstGeom>
          <a:noFill/>
        </p:spPr>
      </p:pic>
      <p:pic>
        <p:nvPicPr>
          <p:cNvPr id="37898" name="Picture 10" descr="C:\Users\&amp;Mcy;&amp;Bcy;&amp;Ocy;&amp;Ucy; &amp;Scy;&amp;acy;&amp;tcy;&amp;icy;&amp;ncy;&amp;scy;&amp;kcy;&amp;acy;&amp;yacy; &amp;Scy;&amp;Ocy;&amp;SHcy;\AppData\Local\Microsoft\Windows\Temporary Internet Files\Content.IE5\4UA2J5OE\MC9000533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3450" cy="1333501"/>
          </a:xfrm>
          <a:prstGeom prst="rect">
            <a:avLst/>
          </a:prstGeom>
          <a:noFill/>
        </p:spPr>
      </p:pic>
      <p:pic>
        <p:nvPicPr>
          <p:cNvPr id="37902" name="Picture 14" descr="http://player.myshared.ru/54308/data/images/img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1357298"/>
            <a:ext cx="1228725" cy="6591300"/>
          </a:xfrm>
          <a:prstGeom prst="rect">
            <a:avLst/>
          </a:prstGeom>
          <a:noFill/>
        </p:spPr>
      </p:pic>
      <p:pic>
        <p:nvPicPr>
          <p:cNvPr id="15" name="Picture 32" descr="07_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2940" y="4368850"/>
            <a:ext cx="1352550" cy="928980"/>
          </a:xfrm>
          <a:prstGeom prst="rect">
            <a:avLst/>
          </a:prstGeom>
          <a:noFill/>
        </p:spPr>
      </p:pic>
      <p:pic>
        <p:nvPicPr>
          <p:cNvPr id="16" name="Picture 29" descr="07_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2940" y="3356992"/>
            <a:ext cx="1328708" cy="876300"/>
          </a:xfrm>
          <a:prstGeom prst="rect">
            <a:avLst/>
          </a:prstGeom>
          <a:noFill/>
        </p:spPr>
      </p:pic>
      <p:pic>
        <p:nvPicPr>
          <p:cNvPr id="17" name="Picture 33" descr="07_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4425" y="5447905"/>
            <a:ext cx="1448710" cy="857162"/>
          </a:xfrm>
          <a:prstGeom prst="rect">
            <a:avLst/>
          </a:prstGeom>
          <a:noFill/>
        </p:spPr>
      </p:pic>
      <p:pic>
        <p:nvPicPr>
          <p:cNvPr id="18" name="Picture 17" descr="http://player.myshared.ru/104598/data/images/img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3" y="2343445"/>
            <a:ext cx="1352550" cy="876300"/>
          </a:xfrm>
          <a:prstGeom prst="rect">
            <a:avLst/>
          </a:prstGeom>
          <a:noFill/>
        </p:spPr>
      </p:pic>
      <p:pic>
        <p:nvPicPr>
          <p:cNvPr id="19" name="Picture 7" descr="&amp;Kcy;&amp;ocy;&amp;pcy;&amp;icy;&amp;yacy; (3) 1236459028_0li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39" y="1587361"/>
            <a:ext cx="111057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Лікувальний масаж при артрозах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AutoShape 2" descr="Картинки по запросу массаж при артроз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" y="908720"/>
            <a:ext cx="42233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74" y="908720"/>
            <a:ext cx="4148397" cy="26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75" y="3789040"/>
            <a:ext cx="4148397" cy="28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" y="3789040"/>
            <a:ext cx="4223300" cy="28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8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Фізіотерапія у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початкових стадіях 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артрозу (явища </a:t>
            </a:r>
            <a:r>
              <a:rPr lang="uk-UA" b="1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синовііту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відсутні) 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91362"/>
            <a:ext cx="2520280" cy="20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37" y="1291363"/>
            <a:ext cx="25183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806" y="3368282"/>
            <a:ext cx="302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КВЧ-терапія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(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індуктотермія)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815" y="3379595"/>
            <a:ext cx="134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СВЧ-терапія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2" y="3959190"/>
            <a:ext cx="26282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017" y="6017025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УЗТ-терапія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2" name="Picture 1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9" y="3959190"/>
            <a:ext cx="28569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67992" y="6205922"/>
            <a:ext cx="137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ДДТ-терапія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4" name="Picture 1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60" y="3291586"/>
            <a:ext cx="2132079" cy="30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26987" y="6386357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6" name="Picture 2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83" y="1291363"/>
            <a:ext cx="282701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При загостренні вторинного </a:t>
            </a:r>
            <a:r>
              <a:rPr lang="uk-UA" sz="4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синовіїту</a:t>
            </a:r>
            <a:r>
              <a:rPr lang="uk-UA" sz="40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і виражених порушеннях рухів</a:t>
            </a:r>
            <a:endParaRPr lang="ru-RU" sz="40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2" name="Picture 2" descr="Картинки по запросу уфо терапия показания и противопоказ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6" y="145555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900" y="3573016"/>
            <a:ext cx="187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УФ-опромінення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124" name="Picture 4" descr="Картинки по запросу увч-тера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42" y="1455554"/>
            <a:ext cx="28340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4943" y="3592582"/>
            <a:ext cx="139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УВЧ-терапія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3769"/>
            <a:ext cx="2880320" cy="22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309320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УЗТ-терапія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8" name="Picture 8" descr="Картинки по запросу амплипульстера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37" y="4003770"/>
            <a:ext cx="5687343" cy="22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2624" y="6331890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Ампліпульс-терапія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32" name="Picture 1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70" y="1455554"/>
            <a:ext cx="29639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6256" y="3573016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У </a:t>
            </a:r>
            <a:r>
              <a:rPr lang="uk-UA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підгострій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фазі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захворювання, при стиханні больового синдрому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355"/>
            <a:ext cx="3672409" cy="22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597149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Діадинамофорез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8355"/>
            <a:ext cx="3456384" cy="22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3608656"/>
            <a:ext cx="167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389390"/>
            <a:ext cx="17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Магнітотерапія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52" name="Picture 8" descr="Картинки по запросу индуктотермия физиотера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3625"/>
            <a:ext cx="345638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6390556"/>
            <a:ext cx="154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Індуктотермія</a:t>
            </a:r>
            <a:endParaRPr lang="ru-RU" dirty="0"/>
          </a:p>
        </p:txBody>
      </p:sp>
      <p:pic>
        <p:nvPicPr>
          <p:cNvPr id="6156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3625"/>
            <a:ext cx="367240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92489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Фізіотерапія на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етапі санаторно-курортного лікування артрозів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5621" y="624781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Лазеротерапія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0662"/>
            <a:ext cx="3333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306" y="3645024"/>
            <a:ext cx="160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Індуктотермія</a:t>
            </a:r>
            <a:endParaRPr lang="ru-RU" dirty="0"/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3333751" cy="21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3645024"/>
            <a:ext cx="17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Магнітотерапія</a:t>
            </a:r>
            <a:endParaRPr lang="ru-RU" dirty="0"/>
          </a:p>
        </p:txBody>
      </p:sp>
      <p:sp>
        <p:nvSpPr>
          <p:cNvPr id="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322" y="6247814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УЗТ-терапія</a:t>
            </a:r>
            <a:endParaRPr lang="ru-RU" dirty="0"/>
          </a:p>
        </p:txBody>
      </p:sp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70896"/>
            <a:ext cx="3333749" cy="21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89736"/>
            <a:ext cx="3333751" cy="21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Санаторно-курортне лікування артрозів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0078" y="6298218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Бішофіт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674386"/>
            <a:ext cx="2600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Пелоідотерапія</a:t>
            </a:r>
            <a:endParaRPr lang="ru-RU" sz="2800" b="1" u="sng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69" y="262909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820" y="629821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Аплікації </a:t>
            </a:r>
            <a:r>
              <a:rPr lang="uk-UA" i="1" dirty="0">
                <a:solidFill>
                  <a:srgbClr val="002060">
                    <a:lumMod val="10000"/>
                    <a:lumOff val="90000"/>
                  </a:srgbClr>
                </a:solidFill>
              </a:rPr>
              <a:t>мулової або торф'яної </a:t>
            </a:r>
            <a:r>
              <a:rPr lang="uk-UA" i="1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грязі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, парафіну 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 озокериту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2" y="1556792"/>
            <a:ext cx="3016286" cy="20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2" y="3628124"/>
            <a:ext cx="331236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04256" cy="30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98" y="4743376"/>
            <a:ext cx="2520280" cy="14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02" y="764704"/>
            <a:ext cx="4983823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Бальнеотерапія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06" y="764704"/>
            <a:ext cx="3138394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8550" y="2925219"/>
            <a:ext cx="16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Сольові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3435" y="2924945"/>
            <a:ext cx="214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Сірководневі 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38" name="Picture 22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" y="764705"/>
            <a:ext cx="30598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07704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60038" y="2924945"/>
            <a:ext cx="151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Хвойні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42" name="Picture 26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02" y="1"/>
            <a:ext cx="156919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08" y="3429000"/>
            <a:ext cx="313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020272" y="6197326"/>
            <a:ext cx="162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Грязьові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5" name="Picture 16" descr="Картинки по запросу бишофит терапия при артроза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97" y="5085184"/>
            <a:ext cx="167910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" y="3428466"/>
            <a:ext cx="3059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Картинки по запросу бишофит терапия при артроза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3" y="5013176"/>
            <a:ext cx="1721443" cy="10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70357" y="6197326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Ванна </a:t>
            </a:r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бішофіт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9" name="Picture 24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30" y="3428466"/>
            <a:ext cx="30884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660619" y="6197326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Скіпідарні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44" name="Picture 28" descr="Похожее изображени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16" y="4977261"/>
            <a:ext cx="18332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Бальнеотерапія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09242" y="6221773"/>
            <a:ext cx="271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Чотирьохкамерна ванна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50" name="Picture 10" descr="Картинки по запросу двух- и четырехкамерные ванны при артроз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5"/>
            <a:ext cx="3206638" cy="20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9418"/>
            <a:ext cx="3024336" cy="20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8" y="3940775"/>
            <a:ext cx="3148102" cy="20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60525" y="6237747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Йодобромні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ванни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7" name="Picture 8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059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19672" y="3391275"/>
            <a:ext cx="176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Радонові 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14953" y="3391275"/>
            <a:ext cx="220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Двохкамерна ванна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LDLADY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44824"/>
            <a:ext cx="1850548" cy="35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GRANN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56792"/>
            <a:ext cx="2428875" cy="39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2"/>
                </a:solidFill>
              </a:rPr>
              <a:t>Дякую за увагу! </a:t>
            </a:r>
            <a:endParaRPr lang="ru-RU" sz="60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2"/>
                </a:solidFill>
              </a:rPr>
              <a:t>Будьте здорові!</a:t>
            </a:r>
            <a:endParaRPr lang="ru-RU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1 -0.0007 L 0.1940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8" y="541832"/>
            <a:ext cx="878684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ризику дегенерації суглобів: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надлишкова маса тіла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похилий вік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дефіцит мікроелементів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дія хімічних токсинів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жіноча стать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расова / етнічна приналежність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навколишнього середовища (переохолодження, порушення екологічної рівноваги).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305" name="Picture 9" descr="41341026_1237647875_30722074_fatman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1276350" cy="1695451"/>
          </a:xfrm>
          <a:prstGeom prst="rect">
            <a:avLst/>
          </a:prstGeom>
          <a:noFill/>
        </p:spPr>
      </p:pic>
      <p:pic>
        <p:nvPicPr>
          <p:cNvPr id="55315" name="Picture 19" descr="07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243" y="3356992"/>
            <a:ext cx="1852616" cy="1285884"/>
          </a:xfrm>
          <a:prstGeom prst="rect">
            <a:avLst/>
          </a:prstGeom>
          <a:noFill/>
        </p:spPr>
      </p:pic>
      <p:pic>
        <p:nvPicPr>
          <p:cNvPr id="55317" name="Picture 21" descr="07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243" y="1700808"/>
            <a:ext cx="185261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solidFill>
                  <a:schemeClr val="bg2"/>
                </a:solidFill>
              </a:rPr>
              <a:t>Патогенез артрозів</a:t>
            </a:r>
            <a:endParaRPr lang="ru-RU" sz="5400" dirty="0">
              <a:solidFill>
                <a:schemeClr val="bg2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20519"/>
            <a:ext cx="7143800" cy="5000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1556792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хондроцит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132856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636912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протеоглікани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071810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4777" y="4640268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хондроцити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5357826"/>
            <a:ext cx="21431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хряща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93851" y="6019480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хрящ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rozmed.ru/wp-content/uploads/2014/07/sust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619750" cy="2500330"/>
          </a:xfrm>
          <a:prstGeom prst="rect">
            <a:avLst/>
          </a:prstGeom>
          <a:noFill/>
        </p:spPr>
      </p:pic>
      <p:pic>
        <p:nvPicPr>
          <p:cNvPr id="4" name="Picture 2" descr="http://www.nanoplast-forte.ru/pictures/dop/normalosteoarthriti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86058"/>
            <a:ext cx="5500726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572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Здоровий суглоб і його зміни при остеоартрозі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000240"/>
            <a:ext cx="12858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Здоровий суглоб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143116"/>
            <a:ext cx="13573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Початкова стадія остеоартрозу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285992"/>
            <a:ext cx="13573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Розгорнута стадія остеоартрозу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357430"/>
            <a:ext cx="12858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Стадія глибоких змін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857496"/>
            <a:ext cx="16430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Здоровий суглоб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857496"/>
            <a:ext cx="22145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Зміни при артрозі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071942"/>
            <a:ext cx="13573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Оболонка суглоба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4429132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Синовіальна мембрана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786322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Гіаліновий хрящ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5143512"/>
            <a:ext cx="15001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Порожнина суглоба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5429264"/>
            <a:ext cx="15716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Синовіальна рідина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5786454"/>
            <a:ext cx="10001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Кістка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286124"/>
            <a:ext cx="18573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Субхондральна кіста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3714752"/>
            <a:ext cx="21431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Потовщена оболонка суглоба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143380"/>
            <a:ext cx="25717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Гіперемована синовіальна оболонка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714884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Ерозія хряща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5429264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Остеофіти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5786454"/>
            <a:ext cx="21431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Фібриляція хрящової тканини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6215082"/>
            <a:ext cx="221457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Субхондральний остеосклероз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Pervye-priznaki-art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22048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369" y="2348880"/>
            <a:ext cx="8858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uk-UA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механічні болі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(болі після фізичного навантаження на суглоб, що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проходять у спокої), обумовлені подразненням суглобових елементів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остеофітами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та спазмом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навколосуглобих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м'язів;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«стартові болі»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наявності реактивного синовііту, тобто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болі, що виникають при перших кроках хворого, а потім зникають;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болі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пов'язані з розтягуванням капсули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русі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суглобі внаслідок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прогресуючого її фіброзу, що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веде до здавлення нервових закінчень;</a:t>
            </a:r>
            <a:endParaRPr lang="uk-UA" sz="20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тупі, безперервні нічні болі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внаслідок венозної гіперемії і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веностазу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субхондральній кістці;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«блокадні болі»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(«заклинення» </a:t>
            </a:r>
            <a:r>
              <a:rPr lang="uk-UA" sz="20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суглоба)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раптовий гострий біль при наявності в суглобовій порожнині кісткового або хрящового уламка ("суглобової миші"), зникає при певному русі та вислизанні «суглобової миші» з суглобової поверхні.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1416" y="1881698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DBF5F9"/>
                </a:solidFill>
              </a:rPr>
              <a:t>Клінічна картина артрозу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0114" y="2384594"/>
            <a:ext cx="2449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Болі різного ґенезу</a:t>
            </a:r>
            <a:endParaRPr lang="ru-RU" sz="2000" i="1" u="sng" dirty="0"/>
          </a:p>
        </p:txBody>
      </p:sp>
      <p:pic>
        <p:nvPicPr>
          <p:cNvPr id="8" name="Picture 3" descr="C:\Users\ваня\Pictures\osteoarthr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0" y="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267766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33" y="1190625"/>
            <a:ext cx="67809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набряк ураженого суглоба;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крепітація (хруст) у суглобі при рухах;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тугорухливість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переході зі стану спокою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активної діяльності, пов'язане з рефлекторним спазмом м'язів;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швидка стомлюваність реґіонарних м'язів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наступною їх атрофією;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утворення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сухожильно-м'язових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контрактур</a:t>
            </a: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розвиток </a:t>
            </a:r>
            <a:r>
              <a:rPr lang="uk-UA" sz="2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остеофітозу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в подальшому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обумовлює зростання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обмеження рухів;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прогресуюча деформація суглоба внаслідок потовщення синовіальної оболонки і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капсули </a:t>
            </a: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розвитку крайових </a:t>
            </a:r>
            <a:r>
              <a:rPr lang="uk-UA" sz="2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остеофітів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DBF5F9"/>
                </a:solidFill>
              </a:rPr>
              <a:t>Клінічна картина артрозу</a:t>
            </a: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2152177" cy="31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999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Картинки по запросу ЛФК 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212372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42852"/>
            <a:ext cx="8429684" cy="11407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i="1" dirty="0" smtClean="0">
                <a:solidFill>
                  <a:schemeClr val="bg2"/>
                </a:solidFill>
              </a:rPr>
              <a:t>Клініко-рентгенологічні стадії артрозу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785794"/>
            <a:ext cx="86439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 стадія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(м'яка) - деформація суглоба відсутня, незначне обмеження суглобової рухливості; на рентгенограмі - невеликі кісткові розростання по краях суглобової западини, а також острівці осіфикації хряща, суглобова щілина незначно звужена.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II стадія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(помірна) - невелика деформація суглоба, помірне обмеження рухливості, грубий хрускіт при рухах, помірна атрофія реґіонарних м'язів; синовіальна оболонка і капсула перероджуються; на рентгенограмі - значні кісткові розростання - остеофіти, звуження суглобової щілини в 2-3 рази в порівнянні з нормою, субхондральний склероз.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III стадія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(важка) - значна деформація суглоба з різким обмеженням рухливості; рентгенологічно - майже повне зникнення суглобової щілини, виражена деформація і ущільнення епіфізів, розширення суглобових поверхонь за рахунок крайових розростань, "суглобові миші".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57347" name="Picture 3" descr="http://zaspiny.ru/wp-content/uploads/2015/08/deformiruyushiy_artroz_step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876"/>
            <a:ext cx="5500726" cy="31813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6000768"/>
            <a:ext cx="50720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Деформуючий артроз правого колінного суглоба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6357958"/>
            <a:ext cx="40719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- І стадія; б - ІІ стадія; в - ІІІ стадія.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rgbClr val="00206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6045</TotalTime>
  <Words>1407</Words>
  <Application>Microsoft Office PowerPoint</Application>
  <PresentationFormat>Экран (4:3)</PresentationFormat>
  <Paragraphs>242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ФІЗИЧНА РЕАБІЛІТАЦІЯ ПРИ АРТРОЗАХ </vt:lpstr>
      <vt:lpstr>Презентация PowerPoint</vt:lpstr>
      <vt:lpstr>Етіологія (причини) артрозів</vt:lpstr>
      <vt:lpstr>Презентация PowerPoint</vt:lpstr>
      <vt:lpstr>Патогенез артрозів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Лікувальний масаж при артрозах </vt:lpstr>
      <vt:lpstr>Фізіотерапія у початкових стадіях артрозу (явища синовііту відсутні) </vt:lpstr>
      <vt:lpstr>При загостренні вторинного синовіїту і виражених порушеннях рухів</vt:lpstr>
      <vt:lpstr>У підгострій фазі захворювання, при стиханні больового синдрому</vt:lpstr>
      <vt:lpstr>Фізіотерапія на етапі санаторно-курортного лікування артрозів</vt:lpstr>
      <vt:lpstr>Санаторно-курортне лікування артрозів</vt:lpstr>
      <vt:lpstr>Бальнеотерапія</vt:lpstr>
      <vt:lpstr>Бальнеотерапія</vt:lpstr>
      <vt:lpstr>Дякую за увагу!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Tanya</cp:lastModifiedBy>
  <cp:revision>386</cp:revision>
  <dcterms:created xsi:type="dcterms:W3CDTF">2015-04-05T20:58:22Z</dcterms:created>
  <dcterms:modified xsi:type="dcterms:W3CDTF">2020-03-16T00:33:03Z</dcterms:modified>
</cp:coreProperties>
</file>